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36"/>
  </p:notesMasterIdLst>
  <p:handoutMasterIdLst>
    <p:handoutMasterId r:id="rId37"/>
  </p:handoutMasterIdLst>
  <p:sldIdLst>
    <p:sldId id="256" r:id="rId2"/>
    <p:sldId id="706" r:id="rId3"/>
    <p:sldId id="582" r:id="rId4"/>
    <p:sldId id="704" r:id="rId5"/>
    <p:sldId id="729" r:id="rId6"/>
    <p:sldId id="657" r:id="rId7"/>
    <p:sldId id="709" r:id="rId8"/>
    <p:sldId id="711" r:id="rId9"/>
    <p:sldId id="658" r:id="rId10"/>
    <p:sldId id="712" r:id="rId11"/>
    <p:sldId id="707" r:id="rId12"/>
    <p:sldId id="713" r:id="rId13"/>
    <p:sldId id="730" r:id="rId14"/>
    <p:sldId id="715" r:id="rId15"/>
    <p:sldId id="731" r:id="rId16"/>
    <p:sldId id="720" r:id="rId17"/>
    <p:sldId id="744" r:id="rId18"/>
    <p:sldId id="745" r:id="rId19"/>
    <p:sldId id="721" r:id="rId20"/>
    <p:sldId id="734" r:id="rId21"/>
    <p:sldId id="722" r:id="rId22"/>
    <p:sldId id="743" r:id="rId23"/>
    <p:sldId id="661" r:id="rId24"/>
    <p:sldId id="733" r:id="rId25"/>
    <p:sldId id="728" r:id="rId26"/>
    <p:sldId id="723" r:id="rId27"/>
    <p:sldId id="724" r:id="rId28"/>
    <p:sldId id="727" r:id="rId29"/>
    <p:sldId id="678" r:id="rId30"/>
    <p:sldId id="685" r:id="rId31"/>
    <p:sldId id="686" r:id="rId32"/>
    <p:sldId id="694" r:id="rId33"/>
    <p:sldId id="695" r:id="rId34"/>
    <p:sldId id="69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mani Varanasi" initials="RV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254"/>
    <p:restoredTop sz="99496" autoAdjust="0"/>
  </p:normalViewPr>
  <p:slideViewPr>
    <p:cSldViewPr snapToGrid="0" snapToObjects="1">
      <p:cViewPr>
        <p:scale>
          <a:sx n="100" d="100"/>
          <a:sy n="100" d="100"/>
        </p:scale>
        <p:origin x="-944" y="-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552" y="15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7888F-D9B6-A24C-A4BE-EFD03097361F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0AEED-582D-7248-A9D7-C734C6EF3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8B2-CD95-A04B-8A1E-5A7B9BE7731E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47BCE-A555-5841-84B8-0EA84DB1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Drug-like qualities??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5E6AD-EC99-499A-9E7C-113DBD240DC1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5700" y="684213"/>
            <a:ext cx="4572000" cy="3430587"/>
          </a:xfrm>
          <a:ln/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>
          <a:xfrm>
            <a:off x="913772" y="4343716"/>
            <a:ext cx="5030456" cy="411543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</a:rPr>
              <a:t>Slide already used for official presentations (not disclosing nature of TLR7 class)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57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4080"/>
            <a:ext cx="3765550" cy="4506169"/>
          </a:xfrm>
        </p:spPr>
        <p:txBody>
          <a:bodyPr/>
          <a:lstStyle>
            <a:lvl1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1102" y="1285336"/>
            <a:ext cx="7884543" cy="862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57" y="6320901"/>
            <a:ext cx="1105619" cy="316886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522311" y="6366938"/>
            <a:ext cx="0" cy="27072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743450" y="1596780"/>
            <a:ext cx="3765550" cy="4506169"/>
          </a:xfrm>
        </p:spPr>
        <p:txBody>
          <a:bodyPr/>
          <a:lstStyle>
            <a:lvl1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339" y="6349777"/>
            <a:ext cx="457657" cy="285991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accent6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1514301E-1100-D540-9196-2D07999440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57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4080"/>
            <a:ext cx="3765550" cy="4506169"/>
          </a:xfrm>
        </p:spPr>
        <p:txBody>
          <a:bodyPr/>
          <a:lstStyle>
            <a:lvl1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1102" y="1285336"/>
            <a:ext cx="7884543" cy="862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57" y="6320901"/>
            <a:ext cx="1105619" cy="316886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522311" y="6366938"/>
            <a:ext cx="0" cy="27072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743450" y="1596780"/>
            <a:ext cx="3765550" cy="4506169"/>
          </a:xfrm>
        </p:spPr>
        <p:txBody>
          <a:bodyPr/>
          <a:lstStyle>
            <a:lvl1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lnSpc>
                <a:spcPts val="2360"/>
              </a:lnSpc>
              <a:buClr>
                <a:schemeClr val="accent6">
                  <a:lumMod val="50000"/>
                  <a:lumOff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339" y="6349777"/>
            <a:ext cx="457657" cy="285991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accent6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1514301E-1100-D540-9196-2D07999440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Whit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0">
                <a:schemeClr val="bg1">
                  <a:alpha val="6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57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1102" y="1285336"/>
            <a:ext cx="7884543" cy="862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57" y="6320901"/>
            <a:ext cx="1105619" cy="316886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522311" y="6366938"/>
            <a:ext cx="0" cy="27072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339" y="6349777"/>
            <a:ext cx="457657" cy="285991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accent6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1514301E-1100-D540-9196-2D07999440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_FUL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5195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754189"/>
            <a:ext cx="7900988" cy="42895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0470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ain Text P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749552"/>
            <a:ext cx="82296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914400"/>
            <a:ext cx="8229600" cy="45720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4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301E-1100-D540-9196-2D07999440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0">
                <a:schemeClr val="bg1">
                  <a:alpha val="6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21102" y="1285336"/>
            <a:ext cx="7884543" cy="862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57" y="6320901"/>
            <a:ext cx="1105619" cy="31688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522311" y="6366938"/>
            <a:ext cx="0" cy="27072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4FDCE8F-4F0D-9D41-9F10-0871A15B7A1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918A8686-3FF3-C74D-B649-1CDF287DD56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673" r:id="rId13"/>
    <p:sldLayoutId id="2147483677" r:id="rId14"/>
    <p:sldLayoutId id="2147483674" r:id="rId15"/>
    <p:sldLayoutId id="2147483703" r:id="rId16"/>
    <p:sldLayoutId id="2147483705" r:id="rId1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10" Type="http://schemas.openxmlformats.org/officeDocument/2006/relationships/image" Target="../media/image9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1838104"/>
            <a:ext cx="5969000" cy="15017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tx1"/>
                </a:solidFill>
              </a:rPr>
              <a:t>How To Test For Immune Activation By Your Therapeutic Oligonucleotide </a:t>
            </a:r>
          </a:p>
          <a:p>
            <a:pPr>
              <a:lnSpc>
                <a:spcPct val="100000"/>
              </a:lnSpc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</a:rPr>
              <a:t>19 April, 2018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</a:rPr>
              <a:t>Art Krieg</a:t>
            </a:r>
          </a:p>
        </p:txBody>
      </p:sp>
    </p:spTree>
    <p:extLst>
      <p:ext uri="{BB962C8B-B14F-4D97-AF65-F5344CB8AC3E}">
        <p14:creationId xmlns:p14="http://schemas.microsoft.com/office/powerpoint/2010/main" val="14053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42275" cy="958850"/>
          </a:xfrm>
        </p:spPr>
        <p:txBody>
          <a:bodyPr/>
          <a:lstStyle/>
          <a:p>
            <a:r>
              <a:rPr lang="en-US" sz="4000" dirty="0"/>
              <a:t>RNA-Sensing Immune Pathways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99361"/>
            <a:ext cx="7886700" cy="52926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0800" y="2068512"/>
            <a:ext cx="1066800" cy="1485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27600" y="2305229"/>
            <a:ext cx="2921000" cy="120032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RIG-I is commonly activated unintentionally by in vitro transcribed RNA with 5’PPP (or PP)</a:t>
            </a:r>
            <a:r>
              <a:rPr lang="en-US" baseline="30000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6468992"/>
            <a:ext cx="6707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rgbClr val="FF0000"/>
                </a:solidFill>
              </a:rPr>
              <a:t>1</a:t>
            </a:r>
            <a:r>
              <a:rPr lang="cs-CZ" sz="1600" dirty="0">
                <a:solidFill>
                  <a:srgbClr val="FF0000"/>
                </a:solidFill>
              </a:rPr>
              <a:t>Schmidt et al., </a:t>
            </a:r>
            <a:r>
              <a:rPr lang="en-US" sz="1600" dirty="0" err="1">
                <a:solidFill>
                  <a:srgbClr val="FF0000"/>
                </a:solidFill>
              </a:rPr>
              <a:t>Proc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Natl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Acad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Sci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is-IS" sz="1600" dirty="0">
                <a:solidFill>
                  <a:srgbClr val="FF0000"/>
                </a:solidFill>
              </a:rPr>
              <a:t>2009 Jul 21;106(29):12067-72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700" y="1790700"/>
            <a:ext cx="23241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Mouse TLR8 is not activated by RNA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10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556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719138"/>
            <a:ext cx="8229600" cy="563562"/>
          </a:xfrm>
        </p:spPr>
        <p:txBody>
          <a:bodyPr/>
          <a:lstStyle/>
          <a:p>
            <a:r>
              <a:rPr lang="en-US" dirty="0"/>
              <a:t>Key Concepts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Rodent data do not predict human responses</a:t>
            </a:r>
          </a:p>
          <a:p>
            <a:r>
              <a:rPr lang="en-US" dirty="0">
                <a:solidFill>
                  <a:schemeClr val="tx1"/>
                </a:solidFill>
              </a:rPr>
              <a:t>There are different receptors in endosomes and cytoplasm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Transfection agents may differentially deliver into endosomes </a:t>
            </a:r>
            <a:r>
              <a:rPr lang="en-US" dirty="0" err="1">
                <a:solidFill>
                  <a:schemeClr val="tx1"/>
                </a:solidFill>
              </a:rPr>
              <a:t>vs</a:t>
            </a:r>
            <a:r>
              <a:rPr lang="en-US" dirty="0">
                <a:solidFill>
                  <a:schemeClr val="tx1"/>
                </a:solidFill>
              </a:rPr>
              <a:t> cytoplasm</a:t>
            </a:r>
          </a:p>
          <a:p>
            <a:r>
              <a:rPr lang="en-US" dirty="0">
                <a:solidFill>
                  <a:schemeClr val="tx1"/>
                </a:solidFill>
              </a:rPr>
              <a:t>Each receptor detects different elements of nucleic acids</a:t>
            </a:r>
          </a:p>
          <a:p>
            <a:r>
              <a:rPr lang="en-US" dirty="0">
                <a:solidFill>
                  <a:schemeClr val="tx1"/>
                </a:solidFill>
              </a:rPr>
              <a:t>Receptors can trigger distinct or overlapping pathways </a:t>
            </a:r>
          </a:p>
          <a:p>
            <a:r>
              <a:rPr lang="en-US" dirty="0">
                <a:solidFill>
                  <a:schemeClr val="tx1"/>
                </a:solidFill>
              </a:rPr>
              <a:t>For today, will focus on screening for: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DNA: TLR9 (endosome) and STING (cytoplasm)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RNA: TLR7/8 (endosome) and RIG-I (cytoplasm)</a:t>
            </a:r>
          </a:p>
          <a:p>
            <a:r>
              <a:rPr lang="en-US" dirty="0">
                <a:solidFill>
                  <a:schemeClr val="tx1"/>
                </a:solidFill>
              </a:rPr>
              <a:t>RIG-I and STING are expressed ubiquitously; TLR are expressed in restricted immune cell populations 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4301E-1100-D540-9196-2D07999440E5}" type="slidenum">
              <a:rPr lang="en-US" sz="1600" smtClean="0"/>
              <a:pPr/>
              <a:t>11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915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Human Nucleic Acid Immunity: </a:t>
            </a:r>
            <a:br>
              <a:rPr lang="en-US" sz="4000" dirty="0"/>
            </a:br>
            <a:r>
              <a:rPr lang="en-US" sz="4000" dirty="0"/>
              <a:t>Cell-Specificity (Examples)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27" t="9235" r="4027" b="8969"/>
          <a:stretch/>
        </p:blipFill>
        <p:spPr>
          <a:xfrm>
            <a:off x="368300" y="1549400"/>
            <a:ext cx="8407400" cy="472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5300" y="2108200"/>
            <a:ext cx="810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Tumor         Monocyte/	       Conventional DC    Plasmacytoid</a:t>
            </a:r>
          </a:p>
          <a:p>
            <a:r>
              <a:rPr lang="en-US" dirty="0"/>
              <a:t>	      macrophage	     dendritic cell (</a:t>
            </a:r>
            <a:r>
              <a:rPr lang="en-US" dirty="0" err="1"/>
              <a:t>cDC</a:t>
            </a:r>
            <a:r>
              <a:rPr lang="en-US" dirty="0"/>
              <a:t>)	 DC (pDC)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4470400"/>
            <a:ext cx="8439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Receptors:   </a:t>
            </a:r>
            <a:r>
              <a:rPr lang="en-US" sz="1400" dirty="0"/>
              <a:t>STING, RIG-I	STING, RIG-I	  TLR2/3/5/6/8               TLR7/9  </a:t>
            </a:r>
          </a:p>
          <a:p>
            <a:r>
              <a:rPr lang="en-US" sz="1400" dirty="0"/>
              <a:t>(selected)	       		TLR2/4/5/6/8</a:t>
            </a:r>
          </a:p>
          <a:p>
            <a:endParaRPr lang="en-US" dirty="0"/>
          </a:p>
          <a:p>
            <a:r>
              <a:rPr lang="en-US" dirty="0"/>
              <a:t>Biology:    </a:t>
            </a:r>
            <a:r>
              <a:rPr lang="en-US" sz="1400" dirty="0"/>
              <a:t>inflammation,          inflammation</a:t>
            </a:r>
            <a:r>
              <a:rPr lang="en-US" sz="1400" baseline="30000" dirty="0"/>
              <a:t>1</a:t>
            </a:r>
            <a:r>
              <a:rPr lang="en-US" sz="1400" dirty="0"/>
              <a:t>,          Ag presentation,          1</a:t>
            </a:r>
            <a:r>
              <a:rPr lang="en-US" sz="1400" baseline="30000" dirty="0"/>
              <a:t>o</a:t>
            </a:r>
            <a:r>
              <a:rPr lang="en-US" sz="1400" dirty="0"/>
              <a:t> source of IFN</a:t>
            </a:r>
          </a:p>
          <a:p>
            <a:r>
              <a:rPr lang="en-US" sz="1400" dirty="0"/>
              <a:t>	   apoptosis, low IFN	     low IFN                    T cell priming	  regulate tolerance 			tissue homeostasis			      vs. immunity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300" y="6400800"/>
            <a:ext cx="4738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inflammation = some or all of IL-6, TNF-a, IL-1b, </a:t>
            </a:r>
            <a:r>
              <a:rPr lang="en-US" sz="1400" dirty="0" err="1"/>
              <a:t>etc</a:t>
            </a:r>
            <a:endParaRPr lang="en-US" sz="1400" baseline="30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12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564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2800" y="1600200"/>
            <a:ext cx="7229475" cy="4343400"/>
          </a:xfrm>
        </p:spPr>
        <p:txBody>
          <a:bodyPr/>
          <a:lstStyle/>
          <a:p>
            <a:r>
              <a:rPr lang="en-US" dirty="0"/>
              <a:t>Intro to Nucleic Acid Immunity</a:t>
            </a:r>
          </a:p>
          <a:p>
            <a:r>
              <a:rPr lang="en-US" dirty="0"/>
              <a:t>What immune pathways may be activated by oligonucleotides?</a:t>
            </a:r>
          </a:p>
          <a:p>
            <a:r>
              <a:rPr lang="en-US" dirty="0">
                <a:solidFill>
                  <a:srgbClr val="FF0000"/>
                </a:solidFill>
              </a:rPr>
              <a:t>In vitro screening </a:t>
            </a:r>
          </a:p>
          <a:p>
            <a:r>
              <a:rPr lang="en-US" dirty="0"/>
              <a:t>In vivo screening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13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2300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vitro screening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754188"/>
            <a:ext cx="7900988" cy="45211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What to screen for: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err="1"/>
              <a:t>IFNa</a:t>
            </a:r>
            <a:r>
              <a:rPr lang="en-US" dirty="0"/>
              <a:t>/b (IRF), IL-6/TNF-a (</a:t>
            </a:r>
            <a:r>
              <a:rPr lang="en-US" dirty="0" err="1"/>
              <a:t>NFkB</a:t>
            </a:r>
            <a:r>
              <a:rPr lang="en-US" dirty="0"/>
              <a:t>), IL-1b (</a:t>
            </a:r>
            <a:r>
              <a:rPr lang="en-US" dirty="0" err="1"/>
              <a:t>inflammasome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Optional  </a:t>
            </a:r>
          </a:p>
          <a:p>
            <a:pPr marL="962025" lvl="2" indent="-342900"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CXCL10 (v sensitive marker for IFN effect) and/or other IFN-inducible chemokines (MIP-1a/b, MCP-1, RANTES, </a:t>
            </a:r>
            <a:r>
              <a:rPr lang="en-US" sz="1900" dirty="0" err="1"/>
              <a:t>etc</a:t>
            </a:r>
            <a:r>
              <a:rPr lang="en-US" sz="1900" dirty="0"/>
              <a:t>) </a:t>
            </a:r>
          </a:p>
          <a:p>
            <a:pPr marL="962025" lvl="2" indent="-342900"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IL-12 (p40 assay more sensitive than p70 for biologic effect) </a:t>
            </a:r>
          </a:p>
          <a:p>
            <a:pPr marL="962025" lvl="2" indent="-342900"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More complete multiplex panel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Assay method: any multiplex (MDS, </a:t>
            </a:r>
            <a:r>
              <a:rPr lang="en-US" dirty="0" err="1"/>
              <a:t>luminex</a:t>
            </a:r>
            <a:r>
              <a:rPr lang="en-US" dirty="0"/>
              <a:t>, etc.)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Cells to screen in: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Human PBMC (@3-5 X 10</a:t>
            </a:r>
            <a:r>
              <a:rPr lang="en-US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6</a:t>
            </a:r>
            <a:r>
              <a:rPr lang="en-US" dirty="0"/>
              <a:t>/ml in round-bottom plates)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Alternate to PBMC: whole blood (not clear if one is better </a:t>
            </a:r>
            <a:r>
              <a:rPr lang="mr-IN" dirty="0"/>
              <a:t>–</a:t>
            </a:r>
            <a:r>
              <a:rPr lang="en-US" dirty="0"/>
              <a:t> consider trying both)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Optional: mouse spleen cells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/>
              <a:t>Timepoint</a:t>
            </a:r>
            <a:r>
              <a:rPr lang="en-US" dirty="0"/>
              <a:t>:  24-48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7500" y="6464300"/>
            <a:ext cx="7435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e.g. for effects of different RNA motifs: </a:t>
            </a:r>
            <a:r>
              <a:rPr lang="en-US" sz="1400" dirty="0" err="1"/>
              <a:t>Forsbach</a:t>
            </a:r>
            <a:r>
              <a:rPr lang="en-US" sz="1400" dirty="0"/>
              <a:t> et al., J. </a:t>
            </a:r>
            <a:r>
              <a:rPr lang="en-US" sz="1400" dirty="0" err="1"/>
              <a:t>Immunol</a:t>
            </a:r>
            <a:r>
              <a:rPr lang="en-US" sz="1400" dirty="0"/>
              <a:t>, 2008, 180:3729   </a:t>
            </a:r>
            <a:endParaRPr lang="en-US" sz="1400" baseline="3000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4301E-1100-D540-9196-2D07999440E5}" type="slidenum">
              <a:rPr lang="en-US" sz="1600" smtClean="0"/>
              <a:pPr/>
              <a:t>14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037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2800" y="1600200"/>
            <a:ext cx="7229475" cy="4343400"/>
          </a:xfrm>
        </p:spPr>
        <p:txBody>
          <a:bodyPr/>
          <a:lstStyle/>
          <a:p>
            <a:r>
              <a:rPr lang="en-US" dirty="0"/>
              <a:t>Intro to Nucleic Acid Immunity</a:t>
            </a:r>
          </a:p>
          <a:p>
            <a:r>
              <a:rPr lang="en-US" dirty="0"/>
              <a:t>What immune pathways may be activated by oligonucleotides?</a:t>
            </a:r>
          </a:p>
          <a:p>
            <a:r>
              <a:rPr lang="en-US" dirty="0"/>
              <a:t>In vitro screening </a:t>
            </a:r>
          </a:p>
          <a:p>
            <a:r>
              <a:rPr lang="en-US" dirty="0">
                <a:solidFill>
                  <a:srgbClr val="FF0000"/>
                </a:solidFill>
              </a:rPr>
              <a:t>In vivo screening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15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0270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vivo screening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Rapid cytokine induction after single dose</a:t>
            </a:r>
          </a:p>
          <a:p>
            <a:pPr lvl="1"/>
            <a:r>
              <a:rPr lang="en-US" dirty="0"/>
              <a:t>(~3 </a:t>
            </a:r>
            <a:r>
              <a:rPr lang="en-US" dirty="0" err="1"/>
              <a:t>hr</a:t>
            </a:r>
            <a:r>
              <a:rPr lang="en-US" dirty="0"/>
              <a:t>, test several time points in 1</a:t>
            </a:r>
            <a:r>
              <a:rPr lang="en-US" baseline="30000" dirty="0"/>
              <a:t>st</a:t>
            </a:r>
            <a:r>
              <a:rPr lang="en-US" dirty="0"/>
              <a:t> 24 </a:t>
            </a:r>
            <a:r>
              <a:rPr lang="en-US" dirty="0" err="1"/>
              <a:t>hr</a:t>
            </a:r>
            <a:r>
              <a:rPr lang="en-US" dirty="0"/>
              <a:t>):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Hepatotoxicity</a:t>
            </a:r>
            <a:r>
              <a:rPr lang="en-US" baseline="30000" dirty="0"/>
              <a:t>1</a:t>
            </a:r>
            <a:r>
              <a:rPr lang="en-US" dirty="0"/>
              <a:t> screen (typically 2 </a:t>
            </a:r>
            <a:r>
              <a:rPr lang="en-US" dirty="0" err="1"/>
              <a:t>wk</a:t>
            </a:r>
            <a:r>
              <a:rPr lang="en-US" dirty="0"/>
              <a:t>): </a:t>
            </a:r>
          </a:p>
          <a:p>
            <a:pPr lvl="1"/>
            <a:r>
              <a:rPr lang="en-US" dirty="0"/>
              <a:t>Dose (gapmer ASO): various, but typically ~25-50 mg/kg twice weekly for 2 </a:t>
            </a:r>
            <a:r>
              <a:rPr lang="en-US" dirty="0" err="1"/>
              <a:t>wks</a:t>
            </a:r>
            <a:endParaRPr lang="en-US" dirty="0"/>
          </a:p>
          <a:p>
            <a:pPr lvl="1"/>
            <a:r>
              <a:rPr lang="en-US" dirty="0"/>
              <a:t>species: mouse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Consider renal </a:t>
            </a:r>
            <a:r>
              <a:rPr lang="en-US" dirty="0" err="1"/>
              <a:t>tox</a:t>
            </a:r>
            <a:r>
              <a:rPr lang="en-US" dirty="0"/>
              <a:t> screen:</a:t>
            </a:r>
          </a:p>
          <a:p>
            <a:pPr marL="793750" lvl="1" indent="-457200"/>
            <a:r>
              <a:rPr lang="en-US" dirty="0"/>
              <a:t>Species: rat (same dose as </a:t>
            </a:r>
            <a:r>
              <a:rPr lang="en-US" dirty="0" err="1"/>
              <a:t>hepatotox</a:t>
            </a:r>
            <a:r>
              <a:rPr lang="en-US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400" y="6273800"/>
            <a:ext cx="686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30000" dirty="0"/>
              <a:t>1</a:t>
            </a:r>
            <a:r>
              <a:rPr lang="en-US" i="1" dirty="0"/>
              <a:t>MOA of hepatotoxicity may be immune or other (see references)</a:t>
            </a:r>
            <a:endParaRPr lang="en-US" i="1" baseline="30000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14301E-1100-D540-9196-2D07999440E5}" type="slidenum">
              <a:rPr lang="en-US" sz="1600" smtClean="0"/>
              <a:pPr algn="r"/>
              <a:t>16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2726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Common Issues In The Preclinical Immunologic Evaluation Of RNA Or DNA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0500" y="1879600"/>
            <a:ext cx="8686800" cy="4572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Failure to use appropriate control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A commonly published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altLang="ja-JP" sz="1800" dirty="0">
                <a:latin typeface="Arial" charset="0"/>
              </a:rPr>
              <a:t>control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altLang="ja-JP" sz="1800" dirty="0">
                <a:latin typeface="Arial" charset="0"/>
              </a:rPr>
              <a:t> RNAi lacks immune stimulatory sequences 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Need to use appropriate TLR control – e.g., a TLR3 ligand does not control for a TLR7/8 ligand! 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Mouse models lack functional TLR8  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can only detect TLR3, TLR7, RLR responses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Looking at the wrong time point  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in vivo serum cytokine expression is transient, and in rodents typically peaks at 1-6 </a:t>
            </a:r>
            <a:r>
              <a:rPr lang="en-US" sz="1800" dirty="0" err="1">
                <a:latin typeface="Arial" charset="0"/>
              </a:rPr>
              <a:t>hr</a:t>
            </a:r>
            <a:r>
              <a:rPr lang="en-US" sz="1800" dirty="0">
                <a:latin typeface="Arial" charset="0"/>
              </a:rPr>
              <a:t> (depending on cytokine), may be gone by 24 </a:t>
            </a:r>
            <a:r>
              <a:rPr lang="en-US" sz="1800" dirty="0" err="1">
                <a:latin typeface="Arial" charset="0"/>
              </a:rPr>
              <a:t>hr</a:t>
            </a:r>
            <a:endParaRPr lang="en-US" sz="18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Looking at the wrong readout 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Use of cell lines that don</a:t>
            </a:r>
            <a:r>
              <a:rPr lang="ja-JP" altLang="en-US" sz="1800" dirty="0">
                <a:latin typeface="Arial" charset="0"/>
              </a:rPr>
              <a:t>’</a:t>
            </a:r>
            <a:r>
              <a:rPr lang="en-US" altLang="ja-JP" sz="1800" dirty="0">
                <a:latin typeface="Arial" charset="0"/>
              </a:rPr>
              <a:t>t express TLR (RLR expression is more universal) 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IFN-</a:t>
            </a:r>
            <a:r>
              <a:rPr lang="en-US" sz="1800" dirty="0">
                <a:latin typeface="Symbol" charset="0"/>
              </a:rPr>
              <a:t>a</a:t>
            </a:r>
            <a:r>
              <a:rPr lang="en-US" sz="1800" dirty="0">
                <a:latin typeface="Arial" charset="0"/>
              </a:rPr>
              <a:t> expression in mice is very insensitive assay for IFN effect 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Arial" charset="0"/>
              </a:rPr>
              <a:t>Much more sensitive are IFN-inducible genes like IP-10, </a:t>
            </a:r>
            <a:r>
              <a:rPr lang="en-US" sz="1800" dirty="0" err="1">
                <a:latin typeface="Arial" charset="0"/>
              </a:rPr>
              <a:t>Mx</a:t>
            </a:r>
            <a:r>
              <a:rPr lang="en-US" sz="1800" dirty="0">
                <a:latin typeface="Arial" charset="0"/>
              </a:rPr>
              <a:t>, MIP-1, etc.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>
                <a:solidFill>
                  <a:srgbClr val="000000"/>
                </a:solidFill>
              </a:rPr>
              <a:pPr/>
              <a:t>17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84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ASO And RNAi Biology Are Determined Not By Design, But By Pharmacology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25451" y="1801813"/>
            <a:ext cx="8229600" cy="3727450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/>
              <a:t>ASO and RNAi doses are usually &gt;&gt;&gt; doses required for TLR activation (100s of mg </a:t>
            </a:r>
            <a:r>
              <a:rPr lang="en-US" sz="2000" dirty="0" err="1"/>
              <a:t>vs</a:t>
            </a:r>
            <a:r>
              <a:rPr lang="en-US" sz="2000" dirty="0"/>
              <a:t> 1-10 mg)</a:t>
            </a:r>
          </a:p>
          <a:p>
            <a:pPr>
              <a:buFontTx/>
              <a:buChar char="•"/>
            </a:pPr>
            <a:r>
              <a:rPr lang="en-US" sz="2000" dirty="0"/>
              <a:t>ASO, RNAi, other oligos  are internalized into endosomes </a:t>
            </a:r>
          </a:p>
          <a:p>
            <a:pPr>
              <a:buFontTx/>
              <a:buChar char="•"/>
            </a:pPr>
            <a:r>
              <a:rPr lang="en-US" sz="2000" dirty="0"/>
              <a:t>Endosomal oligos can activate TLR before escaping into cytoplasm and reaching concentrations required for ASO or RNAi activity </a:t>
            </a:r>
          </a:p>
          <a:p>
            <a:pPr>
              <a:buFontTx/>
              <a:buChar char="•"/>
            </a:pPr>
            <a:r>
              <a:rPr lang="en-US" sz="2000" dirty="0"/>
              <a:t>Several MOA may co-exist</a:t>
            </a:r>
          </a:p>
          <a:p>
            <a:pPr>
              <a:buFontTx/>
              <a:buChar char="•"/>
            </a:pPr>
            <a:r>
              <a:rPr lang="en-US" sz="2000" u="sng" dirty="0"/>
              <a:t>With unmodified PS oligos immune and aptamer effects are more likely to occur in vivo than antisense or RNAi</a:t>
            </a:r>
            <a:r>
              <a:rPr lang="en-US" sz="2000" dirty="0"/>
              <a:t> </a:t>
            </a:r>
          </a:p>
          <a:p>
            <a:pPr>
              <a:buFontTx/>
              <a:buChar char="•"/>
            </a:pPr>
            <a:r>
              <a:rPr lang="en-US" sz="2000" dirty="0"/>
              <a:t>Many published </a:t>
            </a:r>
            <a:r>
              <a:rPr lang="en-US" sz="2000" i="1" dirty="0"/>
              <a:t>in vivo </a:t>
            </a:r>
            <a:r>
              <a:rPr lang="en-US" sz="2000" dirty="0"/>
              <a:t>antisense and RNAi studies lack adequate controls for immune effects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18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5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5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5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758"/>
            <a:ext cx="8229600" cy="1143000"/>
          </a:xfrm>
        </p:spPr>
        <p:txBody>
          <a:bodyPr/>
          <a:lstStyle/>
          <a:p>
            <a:r>
              <a:rPr lang="en-US" sz="2800" dirty="0"/>
              <a:t>Nucleic Acid Immunity: </a:t>
            </a:r>
            <a:br>
              <a:rPr lang="en-US" sz="2800" dirty="0"/>
            </a:br>
            <a:r>
              <a:rPr lang="en-US" sz="2800" dirty="0"/>
              <a:t>Common</a:t>
            </a:r>
            <a:r>
              <a:rPr lang="en-US" sz="2800" i="1" dirty="0"/>
              <a:t> </a:t>
            </a:r>
            <a:r>
              <a:rPr lang="en-US" sz="2800" dirty="0"/>
              <a:t>Clinical Signs In Humans </a:t>
            </a:r>
            <a:br>
              <a:rPr lang="en-US" sz="3600" dirty="0"/>
            </a:br>
            <a:endParaRPr lang="en-US" sz="24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600" dirty="0"/>
              <a:t>“flu-like symptoms” (e.g. fatigue, fever, chills), ISR (early or chronic)</a:t>
            </a:r>
          </a:p>
          <a:p>
            <a:pPr lvl="2"/>
            <a:r>
              <a:rPr lang="en-US" dirty="0"/>
              <a:t>Commonly seen with ~any phosphorothioate backbone nucleic acid therapeutic</a:t>
            </a:r>
          </a:p>
          <a:p>
            <a:pPr lvl="2"/>
            <a:r>
              <a:rPr lang="en-US" dirty="0"/>
              <a:t>Sequence-related </a:t>
            </a:r>
          </a:p>
          <a:p>
            <a:pPr lvl="2"/>
            <a:r>
              <a:rPr lang="en-US" dirty="0"/>
              <a:t>Modification-related (reduced by 2’ sugar substitutions)</a:t>
            </a:r>
          </a:p>
          <a:p>
            <a:pPr lvl="2"/>
            <a:r>
              <a:rPr lang="en-US" dirty="0"/>
              <a:t>Formulation-related </a:t>
            </a:r>
          </a:p>
          <a:p>
            <a:pPr lvl="2"/>
            <a:r>
              <a:rPr lang="en-US" dirty="0"/>
              <a:t>Concentration-related 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14301E-1100-D540-9196-2D07999440E5}" type="slidenum">
              <a:rPr lang="en-US" sz="1600" smtClean="0"/>
              <a:pPr algn="r"/>
              <a:t>19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884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301E-1100-D540-9196-2D07999440E5}" type="slidenum">
              <a:rPr lang="en-US" sz="1600" smtClean="0"/>
              <a:pPr/>
              <a:t>2</a:t>
            </a:fld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41400" y="2006600"/>
            <a:ext cx="7404100" cy="4343400"/>
          </a:xfrm>
        </p:spPr>
        <p:txBody>
          <a:bodyPr/>
          <a:lstStyle/>
          <a:p>
            <a:r>
              <a:rPr lang="en-US" dirty="0"/>
              <a:t>Scientific: I discovered the immune stimulatory effects of CpG DNA and am convinced it will be effective for cancer immunotherapy </a:t>
            </a:r>
          </a:p>
          <a:p>
            <a:r>
              <a:rPr lang="en-US" dirty="0"/>
              <a:t>Financial: I am a founder and shareholder in Checkmate Pharmaceuticals </a:t>
            </a:r>
          </a:p>
        </p:txBody>
      </p:sp>
    </p:spTree>
    <p:extLst>
      <p:ext uri="{BB962C8B-B14F-4D97-AF65-F5344CB8AC3E}">
        <p14:creationId xmlns:p14="http://schemas.microsoft.com/office/powerpoint/2010/main" val="2872807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758"/>
            <a:ext cx="8229600" cy="1143000"/>
          </a:xfrm>
        </p:spPr>
        <p:txBody>
          <a:bodyPr/>
          <a:lstStyle/>
          <a:p>
            <a:r>
              <a:rPr lang="en-US" sz="2800" dirty="0"/>
              <a:t>Nucleic Acid Immunity: </a:t>
            </a:r>
            <a:br>
              <a:rPr lang="en-US" sz="2800" dirty="0"/>
            </a:br>
            <a:r>
              <a:rPr lang="en-US" sz="2800" i="1" dirty="0"/>
              <a:t>Potential</a:t>
            </a:r>
            <a:r>
              <a:rPr lang="en-US" sz="2800" dirty="0"/>
              <a:t> Clinical Signs In Humans </a:t>
            </a:r>
            <a:br>
              <a:rPr lang="en-US" sz="3600" dirty="0"/>
            </a:br>
            <a:r>
              <a:rPr lang="en-US" sz="2400" i="1" dirty="0"/>
              <a:t>(esp. with LNP or oligo-conjugates)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754188"/>
            <a:ext cx="7900988" cy="4697411"/>
          </a:xfrm>
        </p:spPr>
        <p:txBody>
          <a:bodyPr>
            <a:normAutofit fontScale="70000" lnSpcReduction="20000"/>
          </a:bodyPr>
          <a:lstStyle/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600" dirty="0"/>
              <a:t>Hypotension, cytokine release syndrome (CRS), symmetrical back pain, flushing, swelling, fever</a:t>
            </a:r>
            <a:r>
              <a:rPr lang="mr-IN" sz="2600" dirty="0"/>
              <a:t>…</a:t>
            </a:r>
            <a:endParaRPr lang="en-US" sz="2600" dirty="0"/>
          </a:p>
          <a:p>
            <a:pPr marL="631825" lvl="2" indent="-349250">
              <a:spcBef>
                <a:spcPts val="2000"/>
              </a:spcBef>
            </a:pPr>
            <a:r>
              <a:rPr lang="en-US" sz="2300" dirty="0"/>
              <a:t>If </a:t>
            </a:r>
            <a:r>
              <a:rPr lang="en-US" sz="2300" b="1" dirty="0"/>
              <a:t>immediate during injection </a:t>
            </a:r>
            <a:r>
              <a:rPr lang="en-US" sz="2300" dirty="0"/>
              <a:t>(1</a:t>
            </a:r>
            <a:r>
              <a:rPr lang="en-US" sz="2300" baseline="30000" dirty="0"/>
              <a:t>st</a:t>
            </a:r>
            <a:r>
              <a:rPr lang="en-US" sz="2300" dirty="0"/>
              <a:t> 5 minutes):  </a:t>
            </a:r>
          </a:p>
          <a:p>
            <a:pPr lvl="2"/>
            <a:r>
              <a:rPr lang="en-US" sz="2300" dirty="0"/>
              <a:t>Occurs on 1</a:t>
            </a:r>
            <a:r>
              <a:rPr lang="en-US" sz="2300" baseline="30000" dirty="0"/>
              <a:t>st</a:t>
            </a:r>
            <a:r>
              <a:rPr lang="en-US" sz="2300" dirty="0"/>
              <a:t> dose: consider complement activation:  check serum C3a, C4d, CH50, etc. </a:t>
            </a:r>
          </a:p>
          <a:p>
            <a:pPr lvl="2"/>
            <a:r>
              <a:rPr lang="en-US" sz="2300" dirty="0"/>
              <a:t>Occurs on subsequent doses: consider IgE anti-drug </a:t>
            </a:r>
            <a:r>
              <a:rPr lang="en-US" sz="2300" dirty="0" err="1"/>
              <a:t>Ab</a:t>
            </a:r>
            <a:r>
              <a:rPr lang="en-US" sz="2300" dirty="0"/>
              <a:t> (type I immediate hypersensitivity reaction) check acute serum </a:t>
            </a:r>
            <a:r>
              <a:rPr lang="en-US" sz="2300" dirty="0" err="1"/>
              <a:t>tryptase</a:t>
            </a:r>
            <a:r>
              <a:rPr lang="en-US" sz="2300" dirty="0"/>
              <a:t> (released by activated mast cells, only elevated acutely within 2-3 </a:t>
            </a:r>
            <a:r>
              <a:rPr lang="en-US" sz="2300" dirty="0" err="1"/>
              <a:t>hr</a:t>
            </a:r>
            <a:r>
              <a:rPr lang="en-US" sz="2300" dirty="0"/>
              <a:t>), test for anti-drug IgE</a:t>
            </a:r>
          </a:p>
          <a:p>
            <a:pPr lvl="1"/>
            <a:r>
              <a:rPr lang="en-US" sz="2300" dirty="0"/>
              <a:t>If </a:t>
            </a:r>
            <a:r>
              <a:rPr lang="en-US" sz="2300" b="1" dirty="0"/>
              <a:t>delayed</a:t>
            </a:r>
            <a:r>
              <a:rPr lang="en-US" sz="2300" dirty="0"/>
              <a:t> after injection (typically within 1</a:t>
            </a:r>
            <a:r>
              <a:rPr lang="en-US" sz="2300" baseline="30000" dirty="0"/>
              <a:t>st</a:t>
            </a:r>
            <a:r>
              <a:rPr lang="en-US" sz="2300" dirty="0"/>
              <a:t> 24-48 hours):</a:t>
            </a:r>
          </a:p>
          <a:p>
            <a:pPr lvl="2"/>
            <a:r>
              <a:rPr lang="en-US" sz="2300" dirty="0"/>
              <a:t>First dose only </a:t>
            </a:r>
            <a:r>
              <a:rPr lang="mr-IN" sz="2300" dirty="0"/>
              <a:t>–</a:t>
            </a:r>
            <a:r>
              <a:rPr lang="en-US" sz="2300" dirty="0"/>
              <a:t> idiosyncratic reaction, not due to anti-drug IgG, maybe formulation-related</a:t>
            </a:r>
          </a:p>
          <a:p>
            <a:pPr lvl="2"/>
            <a:r>
              <a:rPr lang="en-US" sz="2300" dirty="0"/>
              <a:t>Late in dosing only </a:t>
            </a:r>
            <a:r>
              <a:rPr lang="mr-IN" sz="2300" dirty="0"/>
              <a:t>–</a:t>
            </a:r>
            <a:r>
              <a:rPr lang="en-US" sz="2300" dirty="0"/>
              <a:t> test for anti-drug IgG 	</a:t>
            </a:r>
          </a:p>
          <a:p>
            <a:pPr lvl="3"/>
            <a:r>
              <a:rPr lang="en-US" sz="2000" dirty="0"/>
              <a:t>Anti-</a:t>
            </a:r>
            <a:r>
              <a:rPr lang="en-US" sz="2000" dirty="0" err="1"/>
              <a:t>ssDNA</a:t>
            </a:r>
            <a:r>
              <a:rPr lang="en-US" sz="2000" dirty="0"/>
              <a:t> </a:t>
            </a:r>
            <a:r>
              <a:rPr lang="en-US" sz="2000" dirty="0" err="1"/>
              <a:t>Ab</a:t>
            </a:r>
            <a:r>
              <a:rPr lang="en-US" sz="2000" dirty="0"/>
              <a:t> are common, mostly not sequence-specific, and are seldom if ever of any pathologic significance </a:t>
            </a:r>
          </a:p>
          <a:p>
            <a:pPr lvl="3"/>
            <a:r>
              <a:rPr lang="en-US" sz="2000" dirty="0"/>
              <a:t>anti-</a:t>
            </a:r>
            <a:r>
              <a:rPr lang="en-US" sz="2000" dirty="0" err="1"/>
              <a:t>dsDNA</a:t>
            </a:r>
            <a:r>
              <a:rPr lang="en-US" sz="2000" dirty="0"/>
              <a:t> (e.g., SLE-associated) are rare, and are usually a false positive of the commercial anti-</a:t>
            </a:r>
            <a:r>
              <a:rPr lang="en-US" sz="2000" dirty="0" err="1"/>
              <a:t>dsDNA</a:t>
            </a:r>
            <a:r>
              <a:rPr lang="en-US" sz="2000" dirty="0"/>
              <a:t> ELISA </a:t>
            </a:r>
            <a:r>
              <a:rPr lang="mr-IN" sz="2000" dirty="0"/>
              <a:t>–</a:t>
            </a:r>
            <a:r>
              <a:rPr lang="en-US" sz="2000" dirty="0"/>
              <a:t> require confirmation of any + result with crithidia DNA or other more specific assay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4301E-1100-D540-9196-2D07999440E5}" type="slidenum">
              <a:rPr lang="en-US" sz="1600" smtClean="0"/>
              <a:pPr/>
              <a:t>20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8159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758"/>
            <a:ext cx="8229600" cy="1143000"/>
          </a:xfrm>
        </p:spPr>
        <p:txBody>
          <a:bodyPr/>
          <a:lstStyle/>
          <a:p>
            <a:r>
              <a:rPr lang="en-US" dirty="0"/>
              <a:t>Issues to consider with formulations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same formulation in vivo will behave very differently depending on the payload (e.g., “</a:t>
            </a:r>
            <a:r>
              <a:rPr lang="en-US" dirty="0" err="1"/>
              <a:t>Smarticles</a:t>
            </a:r>
            <a:r>
              <a:rPr lang="en-US" dirty="0"/>
              <a:t>” </a:t>
            </a:r>
            <a:r>
              <a:rPr lang="mr-IN" dirty="0"/>
              <a:t>–</a:t>
            </a:r>
            <a:r>
              <a:rPr lang="en-US" dirty="0"/>
              <a:t> used in humans by </a:t>
            </a:r>
            <a:r>
              <a:rPr lang="en-US" dirty="0" err="1"/>
              <a:t>ProNAI</a:t>
            </a:r>
            <a:r>
              <a:rPr lang="en-US" dirty="0"/>
              <a:t>, </a:t>
            </a:r>
            <a:r>
              <a:rPr lang="en-US" dirty="0" err="1"/>
              <a:t>Mirna</a:t>
            </a:r>
            <a:r>
              <a:rPr lang="en-US" dirty="0"/>
              <a:t>, and Mina)</a:t>
            </a:r>
          </a:p>
          <a:p>
            <a:pPr lvl="1"/>
            <a:r>
              <a:rPr lang="en-US" dirty="0"/>
              <a:t>Unmodified RNA </a:t>
            </a:r>
            <a:r>
              <a:rPr lang="mr-IN" dirty="0"/>
              <a:t>–</a:t>
            </a:r>
            <a:r>
              <a:rPr lang="en-US" dirty="0"/>
              <a:t> severe CRS requiring high dose steroid prophylaxis</a:t>
            </a:r>
          </a:p>
          <a:p>
            <a:pPr lvl="1"/>
            <a:r>
              <a:rPr lang="en-US" dirty="0"/>
              <a:t>Modified RNA </a:t>
            </a:r>
            <a:r>
              <a:rPr lang="mr-IN" dirty="0"/>
              <a:t>–</a:t>
            </a:r>
            <a:r>
              <a:rPr lang="en-US" dirty="0"/>
              <a:t> well tolerated </a:t>
            </a:r>
          </a:p>
          <a:p>
            <a:pPr lvl="1"/>
            <a:r>
              <a:rPr lang="en-US" dirty="0"/>
              <a:t>DNA </a:t>
            </a:r>
            <a:r>
              <a:rPr lang="mr-IN" dirty="0"/>
              <a:t>–</a:t>
            </a:r>
            <a:r>
              <a:rPr lang="en-US" dirty="0"/>
              <a:t> mild-moderate immune symptoms </a:t>
            </a:r>
          </a:p>
          <a:p>
            <a:r>
              <a:rPr lang="en-US" dirty="0"/>
              <a:t>Different formulations may deliver the same nucleic acid into different cells or intracellular compartments, inducing distinct immune effects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4301E-1100-D540-9196-2D07999440E5}" type="slidenum">
              <a:rPr lang="en-US" sz="1600" smtClean="0"/>
              <a:pPr/>
              <a:t>21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0278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5720290"/>
            <a:ext cx="9129010" cy="11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4281269"/>
            <a:ext cx="4564505" cy="227299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>
              <a:buFont typeface="Calibri" pitchFamily="34" charset="0"/>
              <a:buChar char="•"/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228600" indent="-228600">
              <a:buFont typeface="Calibri" pitchFamily="34" charset="0"/>
              <a:buChar char="•"/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228600" indent="-228600"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Uncharged, do not activate TLRs, other innate immune</a:t>
            </a:r>
          </a:p>
          <a:p>
            <a:pPr marL="228600" indent="-228600"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Very low protein binding leads to rapid renal excretion </a:t>
            </a:r>
          </a:p>
          <a:p>
            <a:pPr marL="228600" indent="-228600"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does not activate RISC/</a:t>
            </a:r>
            <a:r>
              <a:rPr lang="en-US" sz="1400" dirty="0" err="1">
                <a:solidFill>
                  <a:schemeClr val="tx1"/>
                </a:solidFill>
              </a:rPr>
              <a:t>RNase</a:t>
            </a:r>
            <a:r>
              <a:rPr lang="en-US" sz="1400" dirty="0">
                <a:solidFill>
                  <a:schemeClr val="tx1"/>
                </a:solidFill>
              </a:rPr>
              <a:t> H: only acts as steric blocker </a:t>
            </a:r>
          </a:p>
          <a:p>
            <a:pPr marL="228600" indent="-228600"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Dosed up to 50 mg/kg/wk in humans for &gt;3 years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588537" y="4281269"/>
            <a:ext cx="4555463" cy="2272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 anchorCtr="0"/>
          <a:lstStyle/>
          <a:p>
            <a:pPr>
              <a:spcAft>
                <a:spcPts val="1200"/>
              </a:spcAft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228600" indent="-228600">
              <a:buFont typeface="Calibri" pitchFamily="34" charset="0"/>
              <a:buChar char="•"/>
              <a:defRPr/>
            </a:pPr>
            <a:r>
              <a:rPr lang="en-US" sz="1400" dirty="0" err="1">
                <a:solidFill>
                  <a:schemeClr val="tx1"/>
                </a:solidFill>
              </a:rPr>
              <a:t>Polyanion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mr-IN" sz="1400" dirty="0">
                <a:solidFill>
                  <a:schemeClr val="tx1"/>
                </a:solidFill>
              </a:rPr>
              <a:t>–</a:t>
            </a:r>
            <a:r>
              <a:rPr lang="en-US" sz="1400" dirty="0">
                <a:solidFill>
                  <a:schemeClr val="tx1"/>
                </a:solidFill>
              </a:rPr>
              <a:t> can activate TLRs </a:t>
            </a:r>
          </a:p>
          <a:p>
            <a:pPr marL="228600" indent="-228600"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High protein binding (largely nonspecific)</a:t>
            </a:r>
          </a:p>
          <a:p>
            <a:pPr marL="228600" indent="-228600"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Can be designed to degrade RNA via RISC or RNase H or as steric blockers</a:t>
            </a:r>
          </a:p>
          <a:p>
            <a:pPr marL="228600" indent="-228600"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Dose limiting toxicities ~4-6 mg/kg/</a:t>
            </a:r>
            <a:r>
              <a:rPr lang="en-US" sz="1400" dirty="0" err="1">
                <a:solidFill>
                  <a:schemeClr val="tx1"/>
                </a:solidFill>
              </a:rPr>
              <a:t>wk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" name="Group 63"/>
          <p:cNvGrpSpPr>
            <a:grpSpLocks noChangeAspect="1"/>
          </p:cNvGrpSpPr>
          <p:nvPr/>
        </p:nvGrpSpPr>
        <p:grpSpPr>
          <a:xfrm>
            <a:off x="368300" y="1305209"/>
            <a:ext cx="3136900" cy="3179783"/>
            <a:chOff x="3124200" y="1371600"/>
            <a:chExt cx="2741156" cy="2971800"/>
          </a:xfrm>
        </p:grpSpPr>
        <p:grpSp>
          <p:nvGrpSpPr>
            <p:cNvPr id="3" name="Gruppe 129"/>
            <p:cNvGrpSpPr>
              <a:grpSpLocks noChangeAspect="1"/>
            </p:cNvGrpSpPr>
            <p:nvPr/>
          </p:nvGrpSpPr>
          <p:grpSpPr bwMode="auto">
            <a:xfrm>
              <a:off x="3124200" y="1371600"/>
              <a:ext cx="2741156" cy="2971800"/>
              <a:chOff x="473201" y="2942956"/>
              <a:chExt cx="953523" cy="1036016"/>
            </a:xfrm>
          </p:grpSpPr>
          <p:sp>
            <p:nvSpPr>
              <p:cNvPr id="47" name="Ellipse 130"/>
              <p:cNvSpPr/>
              <p:nvPr/>
            </p:nvSpPr>
            <p:spPr bwMode="auto">
              <a:xfrm>
                <a:off x="517728" y="3793752"/>
                <a:ext cx="846720" cy="18522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FF">
                      <a:alpha val="0"/>
                    </a:srgbClr>
                  </a:gs>
                  <a:gs pos="0">
                    <a:srgbClr val="E6E6E6">
                      <a:lumMod val="10000"/>
                      <a:alpha val="76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Calibri" pitchFamily="-111" charset="0"/>
                  <a:ea typeface="ＭＳ Ｐゴシック" pitchFamily="-111" charset="-128"/>
                  <a:cs typeface="Arial" pitchFamily="34" charset="0"/>
                </a:endParaRPr>
              </a:p>
            </p:txBody>
          </p:sp>
          <p:sp>
            <p:nvSpPr>
              <p:cNvPr id="48" name="Ellipse 131"/>
              <p:cNvSpPr/>
              <p:nvPr/>
            </p:nvSpPr>
            <p:spPr bwMode="auto">
              <a:xfrm>
                <a:off x="473201" y="2942956"/>
                <a:ext cx="953523" cy="953523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6E6E6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D7D8D9"/>
                </a:solidFill>
                <a:prstDash val="solid"/>
              </a:ln>
              <a:effectLst>
                <a:innerShdw blurRad="269875" dist="114300" dir="5640000">
                  <a:srgbClr val="000000">
                    <a:alpha val="13000"/>
                  </a:srgbClr>
                </a:innerShdw>
              </a:effectLst>
            </p:spPr>
            <p:txBody>
              <a:bodyPr anchor="ctr"/>
              <a:lstStyle/>
              <a:p>
                <a:pPr marL="342900" indent="-342900" algn="ctr">
                  <a:buFont typeface="Calibri" pitchFamily="-111" charset="0"/>
                  <a:buAutoNum type="arabicPeriod"/>
                  <a:defRPr/>
                </a:pPr>
                <a:endParaRPr lang="en-US" dirty="0">
                  <a:solidFill>
                    <a:srgbClr val="FFFFFF"/>
                  </a:solidFill>
                  <a:latin typeface="Calibri" pitchFamily="-111" charset="0"/>
                  <a:ea typeface="ＭＳ Ｐゴシック" pitchFamily="-111" charset="-128"/>
                  <a:cs typeface="Arial" pitchFamily="34" charset="0"/>
                </a:endParaRPr>
              </a:p>
            </p:txBody>
          </p:sp>
          <p:sp>
            <p:nvSpPr>
              <p:cNvPr id="49" name="Ellipse 132"/>
              <p:cNvSpPr>
                <a:spLocks noChangeArrowheads="1"/>
              </p:cNvSpPr>
              <p:nvPr/>
            </p:nvSpPr>
            <p:spPr bwMode="auto">
              <a:xfrm>
                <a:off x="590423" y="2965667"/>
                <a:ext cx="698085" cy="517135"/>
              </a:xfrm>
              <a:prstGeom prst="ellipse">
                <a:avLst/>
              </a:prstGeom>
              <a:gradFill rotWithShape="1">
                <a:gsLst>
                  <a:gs pos="0">
                    <a:srgbClr val="FFFCF9">
                      <a:alpha val="76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342900" indent="-342900" algn="ctr">
                  <a:buFont typeface="Calibri" pitchFamily="34" charset="0"/>
                  <a:buAutoNum type="arabicPeriod"/>
                </a:pPr>
                <a:endParaRPr lang="en-US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aphicFrame>
          <p:nvGraphicFramePr>
            <p:cNvPr id="5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9827158"/>
                </p:ext>
              </p:extLst>
            </p:nvPr>
          </p:nvGraphicFramePr>
          <p:xfrm>
            <a:off x="3742944" y="1518403"/>
            <a:ext cx="1620631" cy="2558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8" name="CS ChemDraw Drawing" r:id="rId4" imgW="1901628" imgH="3096565" progId="">
                    <p:embed/>
                  </p:oleObj>
                </mc:Choice>
                <mc:Fallback>
                  <p:oleObj name="CS ChemDraw Drawing" r:id="rId4" imgW="1901628" imgH="309656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2944" y="1518403"/>
                          <a:ext cx="1620631" cy="25588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4709283" y="4301996"/>
            <a:ext cx="4247024" cy="761715"/>
            <a:chOff x="4359950" y="3679696"/>
            <a:chExt cx="3339800" cy="761715"/>
          </a:xfrm>
        </p:grpSpPr>
        <p:sp>
          <p:nvSpPr>
            <p:cNvPr id="53" name="Rectangle 212"/>
            <p:cNvSpPr>
              <a:spLocks noChangeArrowheads="1"/>
            </p:cNvSpPr>
            <p:nvPr/>
          </p:nvSpPr>
          <p:spPr bwMode="auto">
            <a:xfrm>
              <a:off x="4359950" y="3702747"/>
              <a:ext cx="33398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dirty="0"/>
                <a:t>Phosphorothioate Backbone (with 2’</a:t>
              </a:r>
              <a:r>
                <a:rPr lang="en-US" altLang="ja-JP" sz="1600" b="1" dirty="0"/>
                <a:t>-MOE or 2’-</a:t>
              </a:r>
              <a:r>
                <a:rPr lang="en-US" sz="1600" b="1" dirty="0"/>
                <a:t>OMe modified sugars)</a:t>
              </a:r>
            </a:p>
            <a:p>
              <a:pPr algn="ctr"/>
              <a:endParaRPr lang="en-US" sz="1600" b="1" dirty="0"/>
            </a:p>
          </p:txBody>
        </p:sp>
        <p:sp>
          <p:nvSpPr>
            <p:cNvPr id="51" name="Rectangle 212"/>
            <p:cNvSpPr>
              <a:spLocks noChangeArrowheads="1"/>
            </p:cNvSpPr>
            <p:nvPr/>
          </p:nvSpPr>
          <p:spPr bwMode="auto">
            <a:xfrm>
              <a:off x="6114661" y="3679696"/>
              <a:ext cx="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sz="1600" b="1" dirty="0"/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88900" y="481408"/>
            <a:ext cx="9055099" cy="491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 cap="all" spc="0" baseline="0">
                <a:solidFill>
                  <a:schemeClr val="tx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algn="ctr"/>
            <a:r>
              <a:rPr lang="en-US" sz="2800" cap="none" dirty="0"/>
              <a:t>PMO Are Not Detected By Immune Receptors</a:t>
            </a:r>
          </a:p>
        </p:txBody>
      </p:sp>
      <p:sp>
        <p:nvSpPr>
          <p:cNvPr id="26" name="Slide Number Placeholder 2"/>
          <p:cNvSpPr txBox="1">
            <a:spLocks/>
          </p:cNvSpPr>
          <p:nvPr/>
        </p:nvSpPr>
        <p:spPr>
          <a:xfrm>
            <a:off x="8677640" y="6511405"/>
            <a:ext cx="457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41DA4F-0E90-4726-9474-86F2C0E14BA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286999"/>
            <a:ext cx="46838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Phosphorodiamidate Morpholino Oligomers (PMOs)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389428" y="1563177"/>
            <a:ext cx="3541477" cy="2417506"/>
            <a:chOff x="4800600" y="2360617"/>
            <a:chExt cx="3980329" cy="3604023"/>
          </a:xfrm>
        </p:grpSpPr>
        <p:sp>
          <p:nvSpPr>
            <p:cNvPr id="30" name="Rectangle 29"/>
            <p:cNvSpPr/>
            <p:nvPr/>
          </p:nvSpPr>
          <p:spPr>
            <a:xfrm>
              <a:off x="4800600" y="2360617"/>
              <a:ext cx="2514600" cy="320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477000" y="2473764"/>
              <a:ext cx="2303929" cy="2821747"/>
              <a:chOff x="6477000" y="2094347"/>
              <a:chExt cx="2303929" cy="2821747"/>
            </a:xfrm>
          </p:grpSpPr>
          <p:pic>
            <p:nvPicPr>
              <p:cNvPr id="50" name="Picture 2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0254" y="2094347"/>
                <a:ext cx="1590675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3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5579" y="3333622"/>
                <a:ext cx="742950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3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4494" y="4563669"/>
                <a:ext cx="438150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6477000" y="2110251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3F3F3F"/>
                    </a:solidFill>
                  </a:rPr>
                  <a:t>MOE</a:t>
                </a:r>
                <a:endParaRPr lang="en-US" baseline="30000" dirty="0">
                  <a:solidFill>
                    <a:srgbClr val="3F3F3F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671560" y="3177315"/>
                <a:ext cx="649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3F3F3F"/>
                    </a:solidFill>
                  </a:rPr>
                  <a:t>OMe</a:t>
                </a:r>
                <a:endParaRPr lang="en-US" baseline="30000" dirty="0">
                  <a:solidFill>
                    <a:srgbClr val="3F3F3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951240" y="4447105"/>
                <a:ext cx="591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3F3F3F"/>
                    </a:solidFill>
                  </a:rPr>
                  <a:t>RNA</a:t>
                </a:r>
                <a:endParaRPr lang="en-US" baseline="30000" dirty="0">
                  <a:solidFill>
                    <a:srgbClr val="3F3F3F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742457" y="2479583"/>
                <a:ext cx="1522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3F3F3F"/>
                    </a:solidFill>
                  </a:rPr>
                  <a:t>(Mipomersen)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981906" y="3634516"/>
                <a:ext cx="14422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3F3F3F"/>
                    </a:solidFill>
                  </a:rPr>
                  <a:t>(Drisapersen)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5246019" y="3063545"/>
              <a:ext cx="536713" cy="231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02178" y="4420576"/>
              <a:ext cx="465222" cy="204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540538" y="5760103"/>
              <a:ext cx="517361" cy="204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29989" y="4301716"/>
              <a:ext cx="207622" cy="55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rgbClr val="3F3F3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256040" y="5097032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F3F3F"/>
                  </a:solidFill>
                </a:rPr>
                <a:t>(siRNA)</a:t>
              </a:r>
            </a:p>
          </p:txBody>
        </p:sp>
      </p:grpSp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777687"/>
              </p:ext>
            </p:extLst>
          </p:nvPr>
        </p:nvGraphicFramePr>
        <p:xfrm>
          <a:off x="4929887" y="1394755"/>
          <a:ext cx="1579800" cy="276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CS ChemDraw Drawing" r:id="rId9" imgW="1264492" imgH="2931930" progId="ChemDraw.Document.6.0">
                  <p:embed/>
                </p:oleObj>
              </mc:Choice>
              <mc:Fallback>
                <p:oleObj name="CS ChemDraw Drawing" r:id="rId9" imgW="1264492" imgH="29319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887" y="1394755"/>
                        <a:ext cx="1579800" cy="276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865609" y="1424948"/>
            <a:ext cx="1774103" cy="2734455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53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References/Further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042275" cy="43434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</a:rPr>
              <a:t>Burdick, et al. (2014). </a:t>
            </a:r>
            <a:r>
              <a:rPr lang="en-US" i="1" dirty="0">
                <a:solidFill>
                  <a:srgbClr val="000000"/>
                </a:solidFill>
              </a:rPr>
              <a:t>Nucleic acids research</a:t>
            </a:r>
            <a:r>
              <a:rPr lang="en-US" dirty="0">
                <a:solidFill>
                  <a:srgbClr val="000000"/>
                </a:solidFill>
              </a:rPr>
              <a:t>, </a:t>
            </a:r>
            <a:r>
              <a:rPr lang="en-US" i="1" dirty="0">
                <a:solidFill>
                  <a:srgbClr val="000000"/>
                </a:solidFill>
              </a:rPr>
              <a:t>42</a:t>
            </a:r>
            <a:r>
              <a:rPr lang="en-US" dirty="0">
                <a:solidFill>
                  <a:srgbClr val="000000"/>
                </a:solidFill>
              </a:rPr>
              <a:t>:4882-4891. </a:t>
            </a:r>
            <a:r>
              <a:rPr lang="en-US" i="1" dirty="0">
                <a:solidFill>
                  <a:srgbClr val="000000"/>
                </a:solidFill>
              </a:rPr>
              <a:t>study of the in vivo </a:t>
            </a:r>
            <a:r>
              <a:rPr lang="en-US" i="1" dirty="0" err="1">
                <a:solidFill>
                  <a:srgbClr val="000000"/>
                </a:solidFill>
              </a:rPr>
              <a:t>tox</a:t>
            </a:r>
            <a:r>
              <a:rPr lang="en-US" i="1" dirty="0">
                <a:solidFill>
                  <a:srgbClr val="000000"/>
                </a:solidFill>
              </a:rPr>
              <a:t> of a panel of LNA gapmer ASO and possible non-immune MOA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err="1">
                <a:solidFill>
                  <a:srgbClr val="000000"/>
                </a:solidFill>
              </a:rPr>
              <a:t>Burel</a:t>
            </a:r>
            <a:r>
              <a:rPr lang="en-US" dirty="0">
                <a:solidFill>
                  <a:srgbClr val="000000"/>
                </a:solidFill>
              </a:rPr>
              <a:t>, et al. (2015).  </a:t>
            </a:r>
            <a:r>
              <a:rPr lang="en-US" i="1" dirty="0">
                <a:solidFill>
                  <a:srgbClr val="000000"/>
                </a:solidFill>
              </a:rPr>
              <a:t>Nucleic acids research</a:t>
            </a:r>
            <a:r>
              <a:rPr lang="en-US" dirty="0">
                <a:solidFill>
                  <a:srgbClr val="000000"/>
                </a:solidFill>
              </a:rPr>
              <a:t>, </a:t>
            </a:r>
            <a:r>
              <a:rPr lang="en-US" i="1" dirty="0">
                <a:solidFill>
                  <a:srgbClr val="000000"/>
                </a:solidFill>
              </a:rPr>
              <a:t>44</a:t>
            </a:r>
            <a:r>
              <a:rPr lang="en-US" dirty="0">
                <a:solidFill>
                  <a:srgbClr val="000000"/>
                </a:solidFill>
              </a:rPr>
              <a:t>(5), 2093-2109. </a:t>
            </a:r>
            <a:r>
              <a:rPr lang="en-US" i="1" dirty="0">
                <a:solidFill>
                  <a:srgbClr val="000000"/>
                </a:solidFill>
              </a:rPr>
              <a:t>reports off-target RNase H cleavage as common MOA of hepatotoxic gapmers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err="1">
                <a:solidFill>
                  <a:srgbClr val="000000"/>
                </a:solidFill>
              </a:rPr>
              <a:t>Gaidt</a:t>
            </a:r>
            <a:r>
              <a:rPr lang="en-US" dirty="0">
                <a:solidFill>
                  <a:srgbClr val="000000"/>
                </a:solidFill>
              </a:rPr>
              <a:t> et al., (2017), Cell 171, 1110–1124: </a:t>
            </a:r>
            <a:r>
              <a:rPr lang="en-US" i="1" dirty="0">
                <a:solidFill>
                  <a:srgbClr val="000000"/>
                </a:solidFill>
              </a:rPr>
              <a:t>shows human-specific effects of STING on </a:t>
            </a:r>
            <a:r>
              <a:rPr lang="en-US" i="1" dirty="0" err="1">
                <a:solidFill>
                  <a:srgbClr val="000000"/>
                </a:solidFill>
              </a:rPr>
              <a:t>inflammasome</a:t>
            </a:r>
            <a:r>
              <a:rPr lang="en-US" i="1" dirty="0">
                <a:solidFill>
                  <a:srgbClr val="000000"/>
                </a:solidFill>
              </a:rPr>
              <a:t> activation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err="1">
                <a:solidFill>
                  <a:srgbClr val="000000"/>
                </a:solidFill>
              </a:rPr>
              <a:t>Forsbach</a:t>
            </a:r>
            <a:r>
              <a:rPr lang="en-US" dirty="0">
                <a:solidFill>
                  <a:srgbClr val="000000"/>
                </a:solidFill>
              </a:rPr>
              <a:t>, et al. (2008) </a:t>
            </a:r>
            <a:r>
              <a:rPr lang="en-US" i="1" dirty="0">
                <a:solidFill>
                  <a:srgbClr val="000000"/>
                </a:solidFill>
              </a:rPr>
              <a:t>J. </a:t>
            </a:r>
            <a:r>
              <a:rPr lang="en-US" i="1" dirty="0" err="1">
                <a:solidFill>
                  <a:srgbClr val="000000"/>
                </a:solidFill>
              </a:rPr>
              <a:t>Immunol</a:t>
            </a:r>
            <a:r>
              <a:rPr lang="en-US" i="1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 180:3729-3738: </a:t>
            </a:r>
            <a:r>
              <a:rPr lang="en-US" i="1" dirty="0">
                <a:solidFill>
                  <a:srgbClr val="000000"/>
                </a:solidFill>
              </a:rPr>
              <a:t>shows different RNA sequence motifs for TLR7 and TLR8 have distinct effects 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err="1">
                <a:solidFill>
                  <a:srgbClr val="000000"/>
                </a:solidFill>
              </a:rPr>
              <a:t>Janas</a:t>
            </a:r>
            <a:r>
              <a:rPr lang="en-US" dirty="0">
                <a:solidFill>
                  <a:srgbClr val="000000"/>
                </a:solidFill>
              </a:rPr>
              <a:t>, et al. (2018).  </a:t>
            </a:r>
            <a:r>
              <a:rPr lang="en-US" i="1" dirty="0">
                <a:solidFill>
                  <a:srgbClr val="000000"/>
                </a:solidFill>
              </a:rPr>
              <a:t>Nature communications</a:t>
            </a:r>
            <a:r>
              <a:rPr lang="en-US" dirty="0">
                <a:solidFill>
                  <a:srgbClr val="000000"/>
                </a:solidFill>
              </a:rPr>
              <a:t>, </a:t>
            </a:r>
            <a:r>
              <a:rPr lang="en-US" i="1" dirty="0">
                <a:solidFill>
                  <a:srgbClr val="000000"/>
                </a:solidFill>
              </a:rPr>
              <a:t>9</a:t>
            </a:r>
            <a:r>
              <a:rPr lang="en-US" dirty="0">
                <a:solidFill>
                  <a:srgbClr val="000000"/>
                </a:solidFill>
              </a:rPr>
              <a:t>:723. </a:t>
            </a:r>
            <a:r>
              <a:rPr lang="en-US" i="1" dirty="0">
                <a:solidFill>
                  <a:srgbClr val="000000"/>
                </a:solidFill>
              </a:rPr>
              <a:t>analysis of MOA of GalNAc siRNA mediated hepatotoxicity 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err="1">
                <a:solidFill>
                  <a:srgbClr val="000000"/>
                </a:solidFill>
              </a:rPr>
              <a:t>Linehan</a:t>
            </a:r>
            <a:r>
              <a:rPr lang="en-US" dirty="0">
                <a:solidFill>
                  <a:srgbClr val="000000"/>
                </a:solidFill>
              </a:rPr>
              <a:t>, M. M., Dickey, T. H., Molinari, E. S., Fitzgerald, M. E., </a:t>
            </a:r>
            <a:r>
              <a:rPr lang="en-US" dirty="0" err="1">
                <a:solidFill>
                  <a:srgbClr val="000000"/>
                </a:solidFill>
              </a:rPr>
              <a:t>Potapova</a:t>
            </a:r>
            <a:r>
              <a:rPr lang="en-US" dirty="0">
                <a:solidFill>
                  <a:srgbClr val="000000"/>
                </a:solidFill>
              </a:rPr>
              <a:t>, O., Iwasaki, A., &amp; Pyle, A. M. (2017).  </a:t>
            </a:r>
            <a:r>
              <a:rPr lang="en-US" i="1" dirty="0" err="1">
                <a:solidFill>
                  <a:srgbClr val="000000"/>
                </a:solidFill>
              </a:rPr>
              <a:t>bioRxiv</a:t>
            </a:r>
            <a:r>
              <a:rPr lang="en-US" dirty="0">
                <a:solidFill>
                  <a:srgbClr val="000000"/>
                </a:solidFill>
              </a:rPr>
              <a:t>, 178343.  </a:t>
            </a:r>
            <a:r>
              <a:rPr lang="en-US" b="1" i="1" dirty="0">
                <a:solidFill>
                  <a:srgbClr val="000000"/>
                </a:solidFill>
              </a:rPr>
              <a:t>nice SAR work for RIG-I ligand development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Robbins, M., et al. (2007). </a:t>
            </a:r>
            <a:r>
              <a:rPr lang="en-US" i="1" dirty="0"/>
              <a:t>Molecular Therapy</a:t>
            </a:r>
            <a:r>
              <a:rPr lang="en-US" dirty="0"/>
              <a:t>, </a:t>
            </a:r>
            <a:r>
              <a:rPr lang="en-US" i="1" dirty="0"/>
              <a:t>15</a:t>
            </a:r>
            <a:r>
              <a:rPr lang="en-US" dirty="0"/>
              <a:t>(9), 1663-1669.  </a:t>
            </a:r>
            <a:r>
              <a:rPr lang="en-US" i="1" dirty="0"/>
              <a:t>Demonstrates that 2-O-methyl-modified RNAs act as TLR7 antagonists</a:t>
            </a:r>
            <a:endParaRPr lang="en-US" i="1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err="1">
                <a:solidFill>
                  <a:srgbClr val="000000"/>
                </a:solidFill>
              </a:rPr>
              <a:t>Schlee</a:t>
            </a:r>
            <a:r>
              <a:rPr lang="en-US" dirty="0">
                <a:solidFill>
                  <a:srgbClr val="000000"/>
                </a:solidFill>
              </a:rPr>
              <a:t>, M., &amp; Hartmann, G. (2016).  </a:t>
            </a:r>
            <a:r>
              <a:rPr lang="en-US" i="1" dirty="0">
                <a:solidFill>
                  <a:srgbClr val="000000"/>
                </a:solidFill>
              </a:rPr>
              <a:t>Nature reviews Immunology</a:t>
            </a:r>
            <a:r>
              <a:rPr lang="en-US" dirty="0">
                <a:solidFill>
                  <a:srgbClr val="000000"/>
                </a:solidFill>
              </a:rPr>
              <a:t>, </a:t>
            </a:r>
            <a:r>
              <a:rPr lang="en-US" i="1" dirty="0">
                <a:solidFill>
                  <a:srgbClr val="000000"/>
                </a:solidFill>
              </a:rPr>
              <a:t>16</a:t>
            </a:r>
            <a:r>
              <a:rPr lang="en-US" dirty="0">
                <a:solidFill>
                  <a:srgbClr val="000000"/>
                </a:solidFill>
              </a:rPr>
              <a:t>(9), 566-580.   </a:t>
            </a:r>
            <a:r>
              <a:rPr lang="en-US" b="1" i="1" dirty="0">
                <a:solidFill>
                  <a:srgbClr val="000000"/>
                </a:solidFill>
              </a:rPr>
              <a:t>Great review article on the broad scope of nucleic acid immunity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solidFill>
                  <a:srgbClr val="000000"/>
                </a:solidFill>
              </a:rPr>
              <a:t>Schmidt et al., </a:t>
            </a:r>
            <a:r>
              <a:rPr lang="en-US" dirty="0" err="1">
                <a:solidFill>
                  <a:srgbClr val="000000"/>
                </a:solidFill>
              </a:rPr>
              <a:t>Proc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Natl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Acad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Sci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is-IS" dirty="0">
                <a:solidFill>
                  <a:srgbClr val="000000"/>
                </a:solidFill>
              </a:rPr>
              <a:t>2009 Jul 21;106(29):12067-72 </a:t>
            </a:r>
            <a:r>
              <a:rPr lang="is-IS" i="1" dirty="0">
                <a:solidFill>
                  <a:srgbClr val="000000"/>
                </a:solidFill>
              </a:rPr>
              <a:t>highlights the potential for in vitro transcribed RNA to activate RIG-I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err="1"/>
              <a:t>Tluk</a:t>
            </a:r>
            <a:r>
              <a:rPr lang="en-US" dirty="0"/>
              <a:t>, S., et al. (2009).  </a:t>
            </a:r>
            <a:r>
              <a:rPr lang="en-US" i="1" dirty="0"/>
              <a:t>International immunology</a:t>
            </a:r>
            <a:r>
              <a:rPr lang="en-US" dirty="0"/>
              <a:t>, </a:t>
            </a:r>
            <a:r>
              <a:rPr lang="en-US" i="1" dirty="0"/>
              <a:t>21</a:t>
            </a:r>
            <a:r>
              <a:rPr lang="en-US" dirty="0"/>
              <a:t>(5), 607-619.  </a:t>
            </a:r>
            <a:r>
              <a:rPr lang="en-US" i="1" dirty="0"/>
              <a:t>demonstrates the effects of certain base modification on RNA immune activation.  </a:t>
            </a: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Vollmer, J., et al. (2002).  </a:t>
            </a:r>
            <a:r>
              <a:rPr lang="en-US" i="1" dirty="0"/>
              <a:t>Antisense and Nucleic Acid Drug Development</a:t>
            </a:r>
            <a:r>
              <a:rPr lang="en-US" dirty="0"/>
              <a:t>, </a:t>
            </a:r>
            <a:r>
              <a:rPr lang="en-US" i="1" dirty="0"/>
              <a:t>12</a:t>
            </a:r>
            <a:r>
              <a:rPr lang="en-US" dirty="0"/>
              <a:t>(3), 165-175. </a:t>
            </a:r>
            <a:r>
              <a:rPr lang="en-US" i="1" dirty="0"/>
              <a:t>reports that in a PS ODN, CpG methylation does not abolish TLR9 activation  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baseline="300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23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8085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-93662"/>
            <a:ext cx="8229600" cy="1897062"/>
          </a:xfrm>
        </p:spPr>
        <p:txBody>
          <a:bodyPr/>
          <a:lstStyle/>
          <a:p>
            <a:r>
              <a:rPr lang="en-US" dirty="0"/>
              <a:t>The Immune System Is Smarter Than We Are!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1978152"/>
            <a:ext cx="8229600" cy="4041648"/>
          </a:xfrm>
        </p:spPr>
        <p:txBody>
          <a:bodyPr/>
          <a:lstStyle/>
          <a:p>
            <a:r>
              <a:rPr lang="en-US" dirty="0"/>
              <a:t>Our understanding of the immune pathways that detect nucleic acids is incomplete and evolving </a:t>
            </a:r>
          </a:p>
          <a:p>
            <a:r>
              <a:rPr lang="en-US" dirty="0"/>
              <a:t>Species-specific differences especially are poorly defined </a:t>
            </a:r>
            <a:r>
              <a:rPr lang="mr-IN" dirty="0"/>
              <a:t>–</a:t>
            </a:r>
            <a:r>
              <a:rPr lang="en-US" dirty="0"/>
              <a:t> do not expect rodent studies to predict human results!</a:t>
            </a:r>
          </a:p>
          <a:p>
            <a:r>
              <a:rPr lang="en-US" dirty="0"/>
              <a:t>Some of what I have said is surely wrong, and most will be incomplete  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4301E-1100-D540-9196-2D07999440E5}" type="slidenum">
              <a:rPr lang="en-US" sz="1600" smtClean="0"/>
              <a:pPr/>
              <a:t>24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8191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16_9-_SaveTheDate 2018_Seattle_Slide092317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7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26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6622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27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7733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Nucleic Acid Immune Receptors Being Targeted In The Clinic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64623959"/>
              </p:ext>
            </p:extLst>
          </p:nvPr>
        </p:nvGraphicFramePr>
        <p:xfrm>
          <a:off x="0" y="1468438"/>
          <a:ext cx="7778515" cy="46150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88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83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3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24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Receptor/location 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Cells </a:t>
                      </a:r>
                    </a:p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expressing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Ligand 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Signaling pathway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Biology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entury Gothic" panose="020B0502020202020204" pitchFamily="34" charset="0"/>
                        </a:rPr>
                        <a:t>Present in self?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8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TLR3/endosome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Many immune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Century Gothic" panose="020B0502020202020204" pitchFamily="34" charset="0"/>
                        </a:rPr>
                        <a:t>dsRNA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TRIF/IRF3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IFN, inflammatory cytokines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8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TLR7/8/</a:t>
                      </a: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endosome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Many immune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Century Gothic" panose="020B0502020202020204" pitchFamily="34" charset="0"/>
                        </a:rPr>
                        <a:t>ssRNA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MyD88/IRF3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IFN, inflammatory cytokines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8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TLR9/</a:t>
                      </a: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endosome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Plasmacytoid DC (pDC), B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CpG DNA</a:t>
                      </a: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No*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MyD88/IRF3,7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Highest IFN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48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Century Gothic" panose="020B0502020202020204" pitchFamily="34" charset="0"/>
                        </a:rPr>
                        <a:t>cGAS</a:t>
                      </a: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cytoplasm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~All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Century Gothic" panose="020B0502020202020204" pitchFamily="34" charset="0"/>
                        </a:rPr>
                        <a:t>dsDNA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High TNF, inflammatory cytokines, low IFN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8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RIG-I/</a:t>
                      </a: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cytoplasm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~All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5’ PPP </a:t>
                      </a:r>
                      <a:r>
                        <a:rPr lang="en-US" sz="1400" dirty="0" err="1">
                          <a:latin typeface="Century Gothic" panose="020B0502020202020204" pitchFamily="34" charset="0"/>
                        </a:rPr>
                        <a:t>dsRNA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No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MAVS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IFN, inflammatory cytokines,</a:t>
                      </a:r>
                      <a:r>
                        <a:rPr lang="en-US" sz="14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400" u="sng" dirty="0">
                          <a:latin typeface="Century Gothic" panose="020B0502020202020204" pitchFamily="34" charset="0"/>
                        </a:rPr>
                        <a:t>tumor apoptosis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28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1458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Are Self And Foreign Nucleic Acids Distinguished?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6900" y="1600200"/>
            <a:ext cx="7897906" cy="4216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Modification of self nucleic acids </a:t>
            </a:r>
          </a:p>
          <a:p>
            <a:pPr lvl="1"/>
            <a:r>
              <a:rPr lang="en-US" sz="1800" dirty="0"/>
              <a:t>DNA has CpG methylation</a:t>
            </a:r>
          </a:p>
          <a:p>
            <a:pPr lvl="1"/>
            <a:r>
              <a:rPr lang="en-US" sz="1800" dirty="0"/>
              <a:t>RNA has 5’ cap, N1 2’-O-methyl, etc.</a:t>
            </a:r>
          </a:p>
          <a:p>
            <a:r>
              <a:rPr lang="en-US" sz="2400" dirty="0"/>
              <a:t>Compartmentalization of the receptors and self nucleic acids</a:t>
            </a:r>
          </a:p>
          <a:p>
            <a:pPr lvl="1"/>
            <a:r>
              <a:rPr lang="en-US" sz="1800" dirty="0"/>
              <a:t>DNA normally is present only in the nucleus</a:t>
            </a:r>
          </a:p>
          <a:p>
            <a:pPr lvl="1"/>
            <a:r>
              <a:rPr lang="en-US" sz="1800" dirty="0"/>
              <a:t>RNA normally not in the endosomes </a:t>
            </a:r>
          </a:p>
          <a:p>
            <a:pPr lvl="1"/>
            <a:r>
              <a:rPr lang="en-US" sz="1800" dirty="0"/>
              <a:t>This compartmentalization can fail in stressed or damaged cells </a:t>
            </a:r>
          </a:p>
          <a:p>
            <a:r>
              <a:rPr lang="en-US" sz="2400" dirty="0"/>
              <a:t>Nucleases digest self nucleic acids continuously </a:t>
            </a:r>
          </a:p>
          <a:p>
            <a:pPr lvl="1"/>
            <a:r>
              <a:rPr lang="en-US" sz="1800" dirty="0"/>
              <a:t>Maintain a low background of free nucleic acid, against which pathogen nucleic acid </a:t>
            </a:r>
            <a:r>
              <a:rPr lang="en-US" sz="1800" i="1" dirty="0"/>
              <a:t>or cell damage </a:t>
            </a:r>
            <a:r>
              <a:rPr lang="en-US" sz="1800" dirty="0"/>
              <a:t>can be detected</a:t>
            </a:r>
          </a:p>
          <a:p>
            <a:pPr lvl="1"/>
            <a:r>
              <a:rPr lang="en-US" sz="1800" dirty="0"/>
              <a:t>Genetic deficiency of nucleases results in </a:t>
            </a:r>
            <a:r>
              <a:rPr lang="en-US" sz="1800" dirty="0" err="1"/>
              <a:t>autoinflammatory</a:t>
            </a:r>
            <a:r>
              <a:rPr lang="en-US" sz="1800" dirty="0"/>
              <a:t> diseases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29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245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2800" y="1600200"/>
            <a:ext cx="7229475" cy="4343400"/>
          </a:xfrm>
        </p:spPr>
        <p:txBody>
          <a:bodyPr/>
          <a:lstStyle/>
          <a:p>
            <a:r>
              <a:rPr lang="en-US" dirty="0"/>
              <a:t>Intro to Nucleic Acid Immunity</a:t>
            </a:r>
          </a:p>
          <a:p>
            <a:r>
              <a:rPr lang="en-US" dirty="0"/>
              <a:t>What immune pathways may be activated by oligonucleotides?</a:t>
            </a:r>
          </a:p>
          <a:p>
            <a:r>
              <a:rPr lang="en-US" dirty="0"/>
              <a:t>In vitro screening </a:t>
            </a:r>
          </a:p>
          <a:p>
            <a:r>
              <a:rPr lang="en-US" dirty="0"/>
              <a:t>In vivo screening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500" y="5297269"/>
            <a:ext cx="8020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Todays’ focus will be on how to detect immune activation: </a:t>
            </a:r>
          </a:p>
          <a:p>
            <a:pPr algn="ctr"/>
            <a:r>
              <a:rPr lang="en-US" i="1" dirty="0"/>
              <a:t> identifying the MOA and avoiding it is beyond the scope for today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7515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CpG Methylation Does Not Abolish TLR9 Activation By Phosphorothioate (PS) Oligos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5611813" y="2284413"/>
            <a:ext cx="3532187" cy="34178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CpG methylation ~eliminates activation by PO CpG DNA (not shown)</a:t>
            </a:r>
          </a:p>
          <a:p>
            <a:r>
              <a:rPr lang="en-US" dirty="0"/>
              <a:t>For PS oligos, CpG&gt;</a:t>
            </a:r>
            <a:r>
              <a:rPr lang="en-US" baseline="30000" dirty="0" err="1"/>
              <a:t>m</a:t>
            </a:r>
            <a:r>
              <a:rPr lang="en-US" dirty="0" err="1"/>
              <a:t>CpG</a:t>
            </a:r>
            <a:r>
              <a:rPr lang="en-US" dirty="0"/>
              <a:t>&gt;</a:t>
            </a:r>
            <a:r>
              <a:rPr lang="en-US" dirty="0" err="1"/>
              <a:t>TpG</a:t>
            </a:r>
            <a:r>
              <a:rPr lang="en-US" dirty="0"/>
              <a:t>&gt;</a:t>
            </a:r>
            <a:r>
              <a:rPr lang="en-US" dirty="0" err="1"/>
              <a:t>GpC</a:t>
            </a:r>
            <a:endParaRPr lang="en-US" dirty="0"/>
          </a:p>
          <a:p>
            <a:r>
              <a:rPr lang="en-US" dirty="0"/>
              <a:t>The best way to avoid CpG effects in PS DNA is sequence selection to exclude CpG!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39" y="2450774"/>
            <a:ext cx="4305170" cy="3384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8121162">
            <a:off x="2030811" y="1748962"/>
            <a:ext cx="129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CpG control </a:t>
            </a:r>
          </a:p>
        </p:txBody>
      </p:sp>
      <p:sp>
        <p:nvSpPr>
          <p:cNvPr id="9" name="TextBox 8"/>
          <p:cNvSpPr txBox="1"/>
          <p:nvPr/>
        </p:nvSpPr>
        <p:spPr>
          <a:xfrm rot="18121162">
            <a:off x="3229893" y="1789962"/>
            <a:ext cx="120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err="1"/>
              <a:t>m</a:t>
            </a:r>
            <a:r>
              <a:rPr lang="en-US" dirty="0" err="1"/>
              <a:t>CpG</a:t>
            </a:r>
            <a:r>
              <a:rPr lang="en-US" dirty="0"/>
              <a:t> oligo </a:t>
            </a:r>
          </a:p>
        </p:txBody>
      </p:sp>
      <p:sp>
        <p:nvSpPr>
          <p:cNvPr id="10" name="TextBox 9"/>
          <p:cNvSpPr txBox="1"/>
          <p:nvPr/>
        </p:nvSpPr>
        <p:spPr>
          <a:xfrm rot="18121162">
            <a:off x="4332596" y="1830962"/>
            <a:ext cx="106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GpC</a:t>
            </a:r>
            <a:r>
              <a:rPr lang="en-US" baseline="30000" dirty="0"/>
              <a:t> </a:t>
            </a:r>
            <a:r>
              <a:rPr lang="en-US" dirty="0"/>
              <a:t>oligo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783" y="5868758"/>
            <a:ext cx="5006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Vollmer et al., Antisense and nucleic acid drug development, 2002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301E-1100-D540-9196-2D07999440E5}" type="slidenum">
              <a:rPr lang="en-US" sz="1600" smtClean="0"/>
              <a:pPr/>
              <a:t>30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4239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7078" y="4597400"/>
            <a:ext cx="5147156" cy="90767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49724"/>
          </a:xfrm>
        </p:spPr>
        <p:txBody>
          <a:bodyPr>
            <a:normAutofit/>
          </a:bodyPr>
          <a:lstStyle/>
          <a:p>
            <a:r>
              <a:rPr lang="en-US" sz="2400" dirty="0"/>
              <a:t>CpG-Free </a:t>
            </a:r>
            <a:r>
              <a:rPr lang="en-US" sz="2400" dirty="0" err="1"/>
              <a:t>Polypyrimidines</a:t>
            </a:r>
            <a:r>
              <a:rPr lang="en-US" sz="2400" dirty="0"/>
              <a:t> Induce </a:t>
            </a:r>
            <a:r>
              <a:rPr lang="en-US" sz="2400" dirty="0" err="1"/>
              <a:t>Noncanonical</a:t>
            </a:r>
            <a:r>
              <a:rPr lang="en-US" sz="2400" dirty="0"/>
              <a:t> TLR9 Response From Human Cells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-1287" t="-469" r="-4224" b="789"/>
          <a:stretch/>
        </p:blipFill>
        <p:spPr>
          <a:xfrm>
            <a:off x="0" y="1158875"/>
            <a:ext cx="3198813" cy="5699125"/>
          </a:xfrm>
        </p:spPr>
      </p:pic>
      <p:sp>
        <p:nvSpPr>
          <p:cNvPr id="7" name="TextBox 6"/>
          <p:cNvSpPr txBox="1"/>
          <p:nvPr/>
        </p:nvSpPr>
        <p:spPr>
          <a:xfrm>
            <a:off x="3717902" y="3364250"/>
            <a:ext cx="53063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PO oligos without CpG motifs do not activate TLR9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PS oligos with no unmethylated CpG still activate TLR9 if they have: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err="1"/>
              <a:t>Polypyrimidine</a:t>
            </a:r>
            <a:r>
              <a:rPr lang="en-US" sz="1400" dirty="0"/>
              <a:t> tracts (4 or more T or TC: </a:t>
            </a:r>
            <a:r>
              <a:rPr lang="en-US" sz="1400" u="sng" dirty="0"/>
              <a:t>not C</a:t>
            </a:r>
            <a:r>
              <a:rPr lang="en-US" sz="1400" dirty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/>
              <a:t>Methylated CpG </a:t>
            </a:r>
          </a:p>
          <a:p>
            <a:pPr marL="742950" lvl="1" indent="-285750">
              <a:buFont typeface="Arial"/>
              <a:buChar char="•"/>
            </a:pPr>
            <a:endParaRPr lang="en-US" sz="1400" b="1" dirty="0"/>
          </a:p>
          <a:p>
            <a:pPr marL="285750" indent="-285750">
              <a:buFont typeface="Arial"/>
              <a:buChar char="•"/>
            </a:pPr>
            <a:r>
              <a:rPr lang="en-US" sz="1400" b="1" dirty="0" err="1"/>
              <a:t>Noncanonical</a:t>
            </a:r>
            <a:r>
              <a:rPr lang="en-US" sz="1400" b="1" dirty="0"/>
              <a:t> TLR9 ligands (MANY/ALL PS ODN)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/>
              <a:t>induce IL-10, B cell proliferation (via </a:t>
            </a:r>
            <a:r>
              <a:rPr lang="en-US" sz="1400" b="1" dirty="0" err="1"/>
              <a:t>NFkB</a:t>
            </a:r>
            <a:r>
              <a:rPr lang="en-US" sz="1400" b="1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/>
              <a:t>do not induce type I IFN response (IRF7)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7078" y="1492746"/>
            <a:ext cx="3069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 Oligonucleotides to left are: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TTTTTTTTTTTTTTTTT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TCTTTTTTTTTTTTTTT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TCGTTTTTTTTTTTTTT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4395" y="5772024"/>
            <a:ext cx="3157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Vollmer et al., Immunology, 2004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242472" y="3318956"/>
            <a:ext cx="39352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IRF7              			       </a:t>
            </a:r>
            <a:r>
              <a:rPr lang="en-US" sz="1050" dirty="0" err="1"/>
              <a:t>NFkB</a:t>
            </a:r>
            <a:endParaRPr lang="en-US" sz="1050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31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7802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6872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Different RNA Motifs Activate Human TLR7, TLR8</a:t>
            </a:r>
            <a:endParaRPr lang="en-US" sz="1600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gray">
          <a:xfrm>
            <a:off x="11113" y="6430963"/>
            <a:ext cx="2730500" cy="2301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292934"/>
                </a:solidFill>
              </a:rPr>
              <a:t>Human PBMC </a:t>
            </a:r>
            <a:r>
              <a:rPr lang="en-US" sz="900" dirty="0" err="1">
                <a:solidFill>
                  <a:srgbClr val="292934"/>
                </a:solidFill>
              </a:rPr>
              <a:t>Mean</a:t>
            </a:r>
            <a:r>
              <a:rPr lang="en-US" sz="900" dirty="0" err="1">
                <a:solidFill>
                  <a:srgbClr val="292934"/>
                </a:solidFill>
                <a:cs typeface="Arial" charset="0"/>
              </a:rPr>
              <a:t>±</a:t>
            </a:r>
            <a:r>
              <a:rPr lang="en-US" sz="900" dirty="0" err="1">
                <a:solidFill>
                  <a:srgbClr val="292934"/>
                </a:solidFill>
              </a:rPr>
              <a:t>SD</a:t>
            </a:r>
            <a:r>
              <a:rPr lang="en-US" sz="900" dirty="0">
                <a:solidFill>
                  <a:srgbClr val="292934"/>
                </a:solidFill>
              </a:rPr>
              <a:t> 3 Donors, 24h, ELISA.</a:t>
            </a: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107950" y="1912938"/>
            <a:ext cx="9645650" cy="4646612"/>
            <a:chOff x="68" y="1205"/>
            <a:chExt cx="6076" cy="2927"/>
          </a:xfrm>
        </p:grpSpPr>
        <p:sp>
          <p:nvSpPr>
            <p:cNvPr id="35846" name="AutoShape 5"/>
            <p:cNvSpPr>
              <a:spLocks noChangeAspect="1" noChangeArrowheads="1" noTextEdit="1"/>
            </p:cNvSpPr>
            <p:nvPr/>
          </p:nvSpPr>
          <p:spPr bwMode="auto">
            <a:xfrm>
              <a:off x="416" y="1327"/>
              <a:ext cx="4216" cy="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7" name="Rectangle 6"/>
            <p:cNvSpPr>
              <a:spLocks noChangeArrowheads="1"/>
            </p:cNvSpPr>
            <p:nvPr/>
          </p:nvSpPr>
          <p:spPr bwMode="auto">
            <a:xfrm>
              <a:off x="416" y="1327"/>
              <a:ext cx="4216" cy="24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8" name="Rectangle 7"/>
            <p:cNvSpPr>
              <a:spLocks noChangeArrowheads="1"/>
            </p:cNvSpPr>
            <p:nvPr/>
          </p:nvSpPr>
          <p:spPr bwMode="auto">
            <a:xfrm>
              <a:off x="1069" y="1654"/>
              <a:ext cx="900" cy="2109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49" name="Rectangle 8"/>
            <p:cNvSpPr>
              <a:spLocks noChangeArrowheads="1"/>
            </p:cNvSpPr>
            <p:nvPr/>
          </p:nvSpPr>
          <p:spPr bwMode="auto">
            <a:xfrm>
              <a:off x="1300" y="1356"/>
              <a:ext cx="34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IFN-alpha</a:t>
              </a:r>
              <a:endParaRPr lang="en-US" sz="1400"/>
            </a:p>
          </p:txBody>
        </p:sp>
        <p:sp>
          <p:nvSpPr>
            <p:cNvPr id="35850" name="Line 9"/>
            <p:cNvSpPr>
              <a:spLocks noChangeShapeType="1"/>
            </p:cNvSpPr>
            <p:nvPr/>
          </p:nvSpPr>
          <p:spPr bwMode="auto">
            <a:xfrm>
              <a:off x="1069" y="3763"/>
              <a:ext cx="9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Line 10"/>
            <p:cNvSpPr>
              <a:spLocks noChangeShapeType="1"/>
            </p:cNvSpPr>
            <p:nvPr/>
          </p:nvSpPr>
          <p:spPr bwMode="auto">
            <a:xfrm flipV="1">
              <a:off x="1069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Line 11"/>
            <p:cNvSpPr>
              <a:spLocks noChangeShapeType="1"/>
            </p:cNvSpPr>
            <p:nvPr/>
          </p:nvSpPr>
          <p:spPr bwMode="auto">
            <a:xfrm flipV="1">
              <a:off x="1390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3" name="Line 12"/>
            <p:cNvSpPr>
              <a:spLocks noChangeShapeType="1"/>
            </p:cNvSpPr>
            <p:nvPr/>
          </p:nvSpPr>
          <p:spPr bwMode="auto">
            <a:xfrm flipV="1">
              <a:off x="1712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Rectangle 13"/>
            <p:cNvSpPr>
              <a:spLocks noChangeArrowheads="1"/>
            </p:cNvSpPr>
            <p:nvPr/>
          </p:nvSpPr>
          <p:spPr bwMode="auto">
            <a:xfrm>
              <a:off x="1065" y="3821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35855" name="Rectangle 14"/>
            <p:cNvSpPr>
              <a:spLocks noChangeArrowheads="1"/>
            </p:cNvSpPr>
            <p:nvPr/>
          </p:nvSpPr>
          <p:spPr bwMode="auto">
            <a:xfrm>
              <a:off x="1323" y="3821"/>
              <a:ext cx="160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5000</a:t>
              </a:r>
              <a:endParaRPr lang="en-US" sz="1400" dirty="0"/>
            </a:p>
          </p:txBody>
        </p:sp>
        <p:sp>
          <p:nvSpPr>
            <p:cNvPr id="35856" name="Rectangle 15"/>
            <p:cNvSpPr>
              <a:spLocks noChangeArrowheads="1"/>
            </p:cNvSpPr>
            <p:nvPr/>
          </p:nvSpPr>
          <p:spPr bwMode="auto">
            <a:xfrm>
              <a:off x="1625" y="3821"/>
              <a:ext cx="200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10000</a:t>
              </a:r>
              <a:endParaRPr lang="en-US" sz="1400"/>
            </a:p>
          </p:txBody>
        </p:sp>
        <p:sp>
          <p:nvSpPr>
            <p:cNvPr id="35857" name="Line 16"/>
            <p:cNvSpPr>
              <a:spLocks noChangeShapeType="1"/>
            </p:cNvSpPr>
            <p:nvPr/>
          </p:nvSpPr>
          <p:spPr bwMode="auto">
            <a:xfrm>
              <a:off x="1069" y="1654"/>
              <a:ext cx="9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17"/>
            <p:cNvSpPr>
              <a:spLocks noChangeShapeType="1"/>
            </p:cNvSpPr>
            <p:nvPr/>
          </p:nvSpPr>
          <p:spPr bwMode="auto">
            <a:xfrm flipV="1">
              <a:off x="1069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Line 18"/>
            <p:cNvSpPr>
              <a:spLocks noChangeShapeType="1"/>
            </p:cNvSpPr>
            <p:nvPr/>
          </p:nvSpPr>
          <p:spPr bwMode="auto">
            <a:xfrm>
              <a:off x="1048" y="3412"/>
              <a:ext cx="2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19"/>
            <p:cNvSpPr>
              <a:spLocks noChangeShapeType="1"/>
            </p:cNvSpPr>
            <p:nvPr/>
          </p:nvSpPr>
          <p:spPr bwMode="auto">
            <a:xfrm>
              <a:off x="1048" y="3060"/>
              <a:ext cx="2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Line 20"/>
            <p:cNvSpPr>
              <a:spLocks noChangeShapeType="1"/>
            </p:cNvSpPr>
            <p:nvPr/>
          </p:nvSpPr>
          <p:spPr bwMode="auto">
            <a:xfrm>
              <a:off x="1048" y="2709"/>
              <a:ext cx="2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21"/>
            <p:cNvSpPr>
              <a:spLocks noChangeShapeType="1"/>
            </p:cNvSpPr>
            <p:nvPr/>
          </p:nvSpPr>
          <p:spPr bwMode="auto">
            <a:xfrm>
              <a:off x="1048" y="2357"/>
              <a:ext cx="2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22"/>
            <p:cNvSpPr>
              <a:spLocks noChangeShapeType="1"/>
            </p:cNvSpPr>
            <p:nvPr/>
          </p:nvSpPr>
          <p:spPr bwMode="auto">
            <a:xfrm>
              <a:off x="1048" y="2006"/>
              <a:ext cx="2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Rectangle 23"/>
            <p:cNvSpPr>
              <a:spLocks noChangeArrowheads="1"/>
            </p:cNvSpPr>
            <p:nvPr/>
          </p:nvSpPr>
          <p:spPr bwMode="auto">
            <a:xfrm>
              <a:off x="487" y="3339"/>
              <a:ext cx="51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Medium</a:t>
              </a:r>
              <a:endParaRPr lang="en-US" sz="1400"/>
            </a:p>
          </p:txBody>
        </p:sp>
        <p:sp>
          <p:nvSpPr>
            <p:cNvPr id="35865" name="Rectangle 24"/>
            <p:cNvSpPr>
              <a:spLocks noChangeArrowheads="1"/>
            </p:cNvSpPr>
            <p:nvPr/>
          </p:nvSpPr>
          <p:spPr bwMode="auto">
            <a:xfrm>
              <a:off x="524" y="2988"/>
              <a:ext cx="47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DOTAP</a:t>
              </a:r>
              <a:endParaRPr lang="en-US" sz="1400"/>
            </a:p>
          </p:txBody>
        </p:sp>
        <p:sp>
          <p:nvSpPr>
            <p:cNvPr id="35866" name="Rectangle 25"/>
            <p:cNvSpPr>
              <a:spLocks noChangeArrowheads="1"/>
            </p:cNvSpPr>
            <p:nvPr/>
          </p:nvSpPr>
          <p:spPr bwMode="auto">
            <a:xfrm>
              <a:off x="554" y="2636"/>
              <a:ext cx="44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R-1362</a:t>
              </a:r>
              <a:endParaRPr lang="en-US" sz="1400"/>
            </a:p>
          </p:txBody>
        </p:sp>
        <p:sp>
          <p:nvSpPr>
            <p:cNvPr id="35867" name="Rectangle 26"/>
            <p:cNvSpPr>
              <a:spLocks noChangeArrowheads="1"/>
            </p:cNvSpPr>
            <p:nvPr/>
          </p:nvSpPr>
          <p:spPr bwMode="auto">
            <a:xfrm>
              <a:off x="554" y="2285"/>
              <a:ext cx="44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R-1354</a:t>
              </a:r>
              <a:endParaRPr lang="en-US" sz="1400"/>
            </a:p>
          </p:txBody>
        </p:sp>
        <p:sp>
          <p:nvSpPr>
            <p:cNvPr id="35868" name="Rectangle 27"/>
            <p:cNvSpPr>
              <a:spLocks noChangeArrowheads="1"/>
            </p:cNvSpPr>
            <p:nvPr/>
          </p:nvSpPr>
          <p:spPr bwMode="auto">
            <a:xfrm>
              <a:off x="554" y="1933"/>
              <a:ext cx="44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R-1886</a:t>
              </a:r>
              <a:endParaRPr lang="en-US" sz="1400"/>
            </a:p>
          </p:txBody>
        </p:sp>
        <p:sp>
          <p:nvSpPr>
            <p:cNvPr id="35869" name="Line 28"/>
            <p:cNvSpPr>
              <a:spLocks noChangeShapeType="1"/>
            </p:cNvSpPr>
            <p:nvPr/>
          </p:nvSpPr>
          <p:spPr bwMode="auto">
            <a:xfrm flipV="1">
              <a:off x="1937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29"/>
            <p:cNvSpPr>
              <a:spLocks noChangeShapeType="1"/>
            </p:cNvSpPr>
            <p:nvPr/>
          </p:nvSpPr>
          <p:spPr bwMode="auto">
            <a:xfrm>
              <a:off x="1070" y="3412"/>
              <a:ext cx="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30"/>
            <p:cNvSpPr>
              <a:spLocks noChangeShapeType="1"/>
            </p:cNvSpPr>
            <p:nvPr/>
          </p:nvSpPr>
          <p:spPr bwMode="auto">
            <a:xfrm flipV="1">
              <a:off x="1071" y="3391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Rectangle 31"/>
            <p:cNvSpPr>
              <a:spLocks noChangeArrowheads="1"/>
            </p:cNvSpPr>
            <p:nvPr/>
          </p:nvSpPr>
          <p:spPr bwMode="auto">
            <a:xfrm>
              <a:off x="1071" y="2955"/>
              <a:ext cx="5" cy="21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Freeform 32"/>
            <p:cNvSpPr>
              <a:spLocks/>
            </p:cNvSpPr>
            <p:nvPr/>
          </p:nvSpPr>
          <p:spPr bwMode="auto">
            <a:xfrm flipV="1">
              <a:off x="1071" y="2955"/>
              <a:ext cx="5" cy="211"/>
            </a:xfrm>
            <a:custGeom>
              <a:avLst/>
              <a:gdLst>
                <a:gd name="T0" fmla="*/ 0 w 12"/>
                <a:gd name="T1" fmla="*/ 0 h 445"/>
                <a:gd name="T2" fmla="*/ 5 w 12"/>
                <a:gd name="T3" fmla="*/ 0 h 445"/>
                <a:gd name="T4" fmla="*/ 5 w 12"/>
                <a:gd name="T5" fmla="*/ 211 h 445"/>
                <a:gd name="T6" fmla="*/ 0 w 12"/>
                <a:gd name="T7" fmla="*/ 211 h 4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45">
                  <a:moveTo>
                    <a:pt x="1" y="0"/>
                  </a:moveTo>
                  <a:lnTo>
                    <a:pt x="12" y="0"/>
                  </a:lnTo>
                  <a:lnTo>
                    <a:pt x="12" y="445"/>
                  </a:lnTo>
                  <a:lnTo>
                    <a:pt x="0" y="44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4" name="Line 33"/>
            <p:cNvSpPr>
              <a:spLocks noChangeShapeType="1"/>
            </p:cNvSpPr>
            <p:nvPr/>
          </p:nvSpPr>
          <p:spPr bwMode="auto">
            <a:xfrm>
              <a:off x="1076" y="3060"/>
              <a:ext cx="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5" name="Line 34"/>
            <p:cNvSpPr>
              <a:spLocks noChangeShapeType="1"/>
            </p:cNvSpPr>
            <p:nvPr/>
          </p:nvSpPr>
          <p:spPr bwMode="auto">
            <a:xfrm flipV="1">
              <a:off x="1080" y="3040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6" name="Rectangle 35"/>
            <p:cNvSpPr>
              <a:spLocks noChangeArrowheads="1"/>
            </p:cNvSpPr>
            <p:nvPr/>
          </p:nvSpPr>
          <p:spPr bwMode="auto">
            <a:xfrm>
              <a:off x="1071" y="2603"/>
              <a:ext cx="570" cy="2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7" name="Freeform 36"/>
            <p:cNvSpPr>
              <a:spLocks/>
            </p:cNvSpPr>
            <p:nvPr/>
          </p:nvSpPr>
          <p:spPr bwMode="auto">
            <a:xfrm flipV="1">
              <a:off x="1071" y="2603"/>
              <a:ext cx="570" cy="211"/>
            </a:xfrm>
            <a:custGeom>
              <a:avLst/>
              <a:gdLst>
                <a:gd name="T0" fmla="*/ 0 w 1203"/>
                <a:gd name="T1" fmla="*/ 0 h 444"/>
                <a:gd name="T2" fmla="*/ 570 w 1203"/>
                <a:gd name="T3" fmla="*/ 0 h 444"/>
                <a:gd name="T4" fmla="*/ 570 w 1203"/>
                <a:gd name="T5" fmla="*/ 211 h 444"/>
                <a:gd name="T6" fmla="*/ 0 w 1203"/>
                <a:gd name="T7" fmla="*/ 211 h 4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3" h="444">
                  <a:moveTo>
                    <a:pt x="1" y="0"/>
                  </a:moveTo>
                  <a:lnTo>
                    <a:pt x="1203" y="0"/>
                  </a:lnTo>
                  <a:lnTo>
                    <a:pt x="1203" y="444"/>
                  </a:lnTo>
                  <a:lnTo>
                    <a:pt x="0" y="444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8" name="Line 37"/>
            <p:cNvSpPr>
              <a:spLocks noChangeShapeType="1"/>
            </p:cNvSpPr>
            <p:nvPr/>
          </p:nvSpPr>
          <p:spPr bwMode="auto">
            <a:xfrm>
              <a:off x="1641" y="2709"/>
              <a:ext cx="1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9" name="Line 38"/>
            <p:cNvSpPr>
              <a:spLocks noChangeShapeType="1"/>
            </p:cNvSpPr>
            <p:nvPr/>
          </p:nvSpPr>
          <p:spPr bwMode="auto">
            <a:xfrm flipV="1">
              <a:off x="1758" y="2688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0" name="Line 39"/>
            <p:cNvSpPr>
              <a:spLocks noChangeShapeType="1"/>
            </p:cNvSpPr>
            <p:nvPr/>
          </p:nvSpPr>
          <p:spPr bwMode="auto">
            <a:xfrm>
              <a:off x="1069" y="2357"/>
              <a:ext cx="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1" name="Line 40"/>
            <p:cNvSpPr>
              <a:spLocks noChangeShapeType="1"/>
            </p:cNvSpPr>
            <p:nvPr/>
          </p:nvSpPr>
          <p:spPr bwMode="auto">
            <a:xfrm flipV="1">
              <a:off x="1069" y="2337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2" name="Rectangle 41"/>
            <p:cNvSpPr>
              <a:spLocks noChangeArrowheads="1"/>
            </p:cNvSpPr>
            <p:nvPr/>
          </p:nvSpPr>
          <p:spPr bwMode="auto">
            <a:xfrm>
              <a:off x="1071" y="1900"/>
              <a:ext cx="251" cy="21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3" name="Freeform 42"/>
            <p:cNvSpPr>
              <a:spLocks/>
            </p:cNvSpPr>
            <p:nvPr/>
          </p:nvSpPr>
          <p:spPr bwMode="auto">
            <a:xfrm flipV="1">
              <a:off x="1071" y="1900"/>
              <a:ext cx="251" cy="211"/>
            </a:xfrm>
            <a:custGeom>
              <a:avLst/>
              <a:gdLst>
                <a:gd name="T0" fmla="*/ 0 w 531"/>
                <a:gd name="T1" fmla="*/ 0 h 444"/>
                <a:gd name="T2" fmla="*/ 251 w 531"/>
                <a:gd name="T3" fmla="*/ 0 h 444"/>
                <a:gd name="T4" fmla="*/ 251 w 531"/>
                <a:gd name="T5" fmla="*/ 211 h 444"/>
                <a:gd name="T6" fmla="*/ 0 w 531"/>
                <a:gd name="T7" fmla="*/ 211 h 4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1" h="444">
                  <a:moveTo>
                    <a:pt x="1" y="0"/>
                  </a:moveTo>
                  <a:lnTo>
                    <a:pt x="531" y="0"/>
                  </a:lnTo>
                  <a:lnTo>
                    <a:pt x="531" y="444"/>
                  </a:lnTo>
                  <a:lnTo>
                    <a:pt x="0" y="444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4" name="Line 43"/>
            <p:cNvSpPr>
              <a:spLocks noChangeShapeType="1"/>
            </p:cNvSpPr>
            <p:nvPr/>
          </p:nvSpPr>
          <p:spPr bwMode="auto">
            <a:xfrm>
              <a:off x="1322" y="2006"/>
              <a:ext cx="7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5" name="Line 44"/>
            <p:cNvSpPr>
              <a:spLocks noChangeShapeType="1"/>
            </p:cNvSpPr>
            <p:nvPr/>
          </p:nvSpPr>
          <p:spPr bwMode="auto">
            <a:xfrm flipV="1">
              <a:off x="1399" y="1985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6" name="Line 45"/>
            <p:cNvSpPr>
              <a:spLocks noChangeShapeType="1"/>
            </p:cNvSpPr>
            <p:nvPr/>
          </p:nvSpPr>
          <p:spPr bwMode="auto">
            <a:xfrm flipV="1">
              <a:off x="1069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7" name="Rectangle 46"/>
            <p:cNvSpPr>
              <a:spLocks noChangeArrowheads="1"/>
            </p:cNvSpPr>
            <p:nvPr/>
          </p:nvSpPr>
          <p:spPr bwMode="auto">
            <a:xfrm>
              <a:off x="1928" y="1654"/>
              <a:ext cx="900" cy="2109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88" name="Rectangle 47"/>
            <p:cNvSpPr>
              <a:spLocks noChangeArrowheads="1"/>
            </p:cNvSpPr>
            <p:nvPr/>
          </p:nvSpPr>
          <p:spPr bwMode="auto">
            <a:xfrm>
              <a:off x="2149" y="1356"/>
              <a:ext cx="37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TNF-alpha</a:t>
              </a:r>
              <a:endParaRPr lang="en-US" sz="1400"/>
            </a:p>
          </p:txBody>
        </p:sp>
        <p:sp>
          <p:nvSpPr>
            <p:cNvPr id="35889" name="Line 48"/>
            <p:cNvSpPr>
              <a:spLocks noChangeShapeType="1"/>
            </p:cNvSpPr>
            <p:nvPr/>
          </p:nvSpPr>
          <p:spPr bwMode="auto">
            <a:xfrm>
              <a:off x="1928" y="3763"/>
              <a:ext cx="9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0" name="Line 49"/>
            <p:cNvSpPr>
              <a:spLocks noChangeShapeType="1"/>
            </p:cNvSpPr>
            <p:nvPr/>
          </p:nvSpPr>
          <p:spPr bwMode="auto">
            <a:xfrm flipV="1">
              <a:off x="1928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1" name="Line 50"/>
            <p:cNvSpPr>
              <a:spLocks noChangeShapeType="1"/>
            </p:cNvSpPr>
            <p:nvPr/>
          </p:nvSpPr>
          <p:spPr bwMode="auto">
            <a:xfrm flipV="1">
              <a:off x="2249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2" name="Line 51"/>
            <p:cNvSpPr>
              <a:spLocks noChangeShapeType="1"/>
            </p:cNvSpPr>
            <p:nvPr/>
          </p:nvSpPr>
          <p:spPr bwMode="auto">
            <a:xfrm flipV="1">
              <a:off x="2571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3" name="Rectangle 52"/>
            <p:cNvSpPr>
              <a:spLocks noChangeArrowheads="1"/>
            </p:cNvSpPr>
            <p:nvPr/>
          </p:nvSpPr>
          <p:spPr bwMode="auto">
            <a:xfrm>
              <a:off x="1924" y="3821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35894" name="Rectangle 53"/>
            <p:cNvSpPr>
              <a:spLocks noChangeArrowheads="1"/>
            </p:cNvSpPr>
            <p:nvPr/>
          </p:nvSpPr>
          <p:spPr bwMode="auto">
            <a:xfrm>
              <a:off x="2181" y="3821"/>
              <a:ext cx="16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5e+4</a:t>
              </a:r>
              <a:endParaRPr lang="en-US" sz="1400"/>
            </a:p>
          </p:txBody>
        </p:sp>
        <p:sp>
          <p:nvSpPr>
            <p:cNvPr id="35895" name="Rectangle 54"/>
            <p:cNvSpPr>
              <a:spLocks noChangeArrowheads="1"/>
            </p:cNvSpPr>
            <p:nvPr/>
          </p:nvSpPr>
          <p:spPr bwMode="auto">
            <a:xfrm>
              <a:off x="2503" y="3821"/>
              <a:ext cx="16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1e+5</a:t>
              </a:r>
              <a:endParaRPr lang="en-US" sz="1400"/>
            </a:p>
          </p:txBody>
        </p:sp>
        <p:sp>
          <p:nvSpPr>
            <p:cNvPr id="35896" name="Line 55"/>
            <p:cNvSpPr>
              <a:spLocks noChangeShapeType="1"/>
            </p:cNvSpPr>
            <p:nvPr/>
          </p:nvSpPr>
          <p:spPr bwMode="auto">
            <a:xfrm>
              <a:off x="1928" y="1654"/>
              <a:ext cx="9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7" name="Line 56"/>
            <p:cNvSpPr>
              <a:spLocks noChangeShapeType="1"/>
            </p:cNvSpPr>
            <p:nvPr/>
          </p:nvSpPr>
          <p:spPr bwMode="auto">
            <a:xfrm flipV="1">
              <a:off x="1928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8" name="Line 57"/>
            <p:cNvSpPr>
              <a:spLocks noChangeShapeType="1"/>
            </p:cNvSpPr>
            <p:nvPr/>
          </p:nvSpPr>
          <p:spPr bwMode="auto">
            <a:xfrm flipV="1">
              <a:off x="2795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9" name="Line 58"/>
            <p:cNvSpPr>
              <a:spLocks noChangeShapeType="1"/>
            </p:cNvSpPr>
            <p:nvPr/>
          </p:nvSpPr>
          <p:spPr bwMode="auto">
            <a:xfrm>
              <a:off x="1928" y="3412"/>
              <a:ext cx="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0" name="Line 59"/>
            <p:cNvSpPr>
              <a:spLocks noChangeShapeType="1"/>
            </p:cNvSpPr>
            <p:nvPr/>
          </p:nvSpPr>
          <p:spPr bwMode="auto">
            <a:xfrm flipV="1">
              <a:off x="1929" y="3391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1" name="Rectangle 60"/>
            <p:cNvSpPr>
              <a:spLocks noChangeArrowheads="1"/>
            </p:cNvSpPr>
            <p:nvPr/>
          </p:nvSpPr>
          <p:spPr bwMode="auto">
            <a:xfrm>
              <a:off x="1930" y="2955"/>
              <a:ext cx="12" cy="21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2" name="Freeform 61"/>
            <p:cNvSpPr>
              <a:spLocks/>
            </p:cNvSpPr>
            <p:nvPr/>
          </p:nvSpPr>
          <p:spPr bwMode="auto">
            <a:xfrm flipV="1">
              <a:off x="1929" y="2955"/>
              <a:ext cx="13" cy="211"/>
            </a:xfrm>
            <a:custGeom>
              <a:avLst/>
              <a:gdLst>
                <a:gd name="T0" fmla="*/ 0 w 27"/>
                <a:gd name="T1" fmla="*/ 0 h 445"/>
                <a:gd name="T2" fmla="*/ 13 w 27"/>
                <a:gd name="T3" fmla="*/ 0 h 445"/>
                <a:gd name="T4" fmla="*/ 13 w 27"/>
                <a:gd name="T5" fmla="*/ 211 h 445"/>
                <a:gd name="T6" fmla="*/ 0 w 27"/>
                <a:gd name="T7" fmla="*/ 211 h 4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445">
                  <a:moveTo>
                    <a:pt x="1" y="0"/>
                  </a:moveTo>
                  <a:lnTo>
                    <a:pt x="27" y="0"/>
                  </a:lnTo>
                  <a:lnTo>
                    <a:pt x="27" y="445"/>
                  </a:lnTo>
                  <a:lnTo>
                    <a:pt x="0" y="445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3" name="Line 62"/>
            <p:cNvSpPr>
              <a:spLocks noChangeShapeType="1"/>
            </p:cNvSpPr>
            <p:nvPr/>
          </p:nvSpPr>
          <p:spPr bwMode="auto">
            <a:xfrm>
              <a:off x="1942" y="3060"/>
              <a:ext cx="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4" name="Line 63"/>
            <p:cNvSpPr>
              <a:spLocks noChangeShapeType="1"/>
            </p:cNvSpPr>
            <p:nvPr/>
          </p:nvSpPr>
          <p:spPr bwMode="auto">
            <a:xfrm flipV="1">
              <a:off x="1946" y="3040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5" name="Rectangle 64"/>
            <p:cNvSpPr>
              <a:spLocks noChangeArrowheads="1"/>
            </p:cNvSpPr>
            <p:nvPr/>
          </p:nvSpPr>
          <p:spPr bwMode="auto">
            <a:xfrm>
              <a:off x="1930" y="2603"/>
              <a:ext cx="574" cy="2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6" name="Freeform 65"/>
            <p:cNvSpPr>
              <a:spLocks/>
            </p:cNvSpPr>
            <p:nvPr/>
          </p:nvSpPr>
          <p:spPr bwMode="auto">
            <a:xfrm flipV="1">
              <a:off x="1929" y="2603"/>
              <a:ext cx="575" cy="211"/>
            </a:xfrm>
            <a:custGeom>
              <a:avLst/>
              <a:gdLst>
                <a:gd name="T0" fmla="*/ 0 w 1212"/>
                <a:gd name="T1" fmla="*/ 0 h 444"/>
                <a:gd name="T2" fmla="*/ 575 w 1212"/>
                <a:gd name="T3" fmla="*/ 0 h 444"/>
                <a:gd name="T4" fmla="*/ 575 w 1212"/>
                <a:gd name="T5" fmla="*/ 211 h 444"/>
                <a:gd name="T6" fmla="*/ 0 w 1212"/>
                <a:gd name="T7" fmla="*/ 211 h 4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2" h="444">
                  <a:moveTo>
                    <a:pt x="1" y="0"/>
                  </a:moveTo>
                  <a:lnTo>
                    <a:pt x="1212" y="0"/>
                  </a:lnTo>
                  <a:lnTo>
                    <a:pt x="1212" y="444"/>
                  </a:lnTo>
                  <a:lnTo>
                    <a:pt x="0" y="444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7" name="Line 66"/>
            <p:cNvSpPr>
              <a:spLocks noChangeShapeType="1"/>
            </p:cNvSpPr>
            <p:nvPr/>
          </p:nvSpPr>
          <p:spPr bwMode="auto">
            <a:xfrm>
              <a:off x="2504" y="2709"/>
              <a:ext cx="8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8" name="Line 67"/>
            <p:cNvSpPr>
              <a:spLocks noChangeShapeType="1"/>
            </p:cNvSpPr>
            <p:nvPr/>
          </p:nvSpPr>
          <p:spPr bwMode="auto">
            <a:xfrm flipV="1">
              <a:off x="2590" y="2688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9" name="Rectangle 68"/>
            <p:cNvSpPr>
              <a:spLocks noChangeArrowheads="1"/>
            </p:cNvSpPr>
            <p:nvPr/>
          </p:nvSpPr>
          <p:spPr bwMode="auto">
            <a:xfrm>
              <a:off x="1930" y="2252"/>
              <a:ext cx="285" cy="211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0" name="Freeform 69"/>
            <p:cNvSpPr>
              <a:spLocks/>
            </p:cNvSpPr>
            <p:nvPr/>
          </p:nvSpPr>
          <p:spPr bwMode="auto">
            <a:xfrm flipV="1">
              <a:off x="1929" y="2252"/>
              <a:ext cx="286" cy="211"/>
            </a:xfrm>
            <a:custGeom>
              <a:avLst/>
              <a:gdLst>
                <a:gd name="T0" fmla="*/ 0 w 602"/>
                <a:gd name="T1" fmla="*/ 0 h 445"/>
                <a:gd name="T2" fmla="*/ 286 w 602"/>
                <a:gd name="T3" fmla="*/ 0 h 445"/>
                <a:gd name="T4" fmla="*/ 286 w 602"/>
                <a:gd name="T5" fmla="*/ 211 h 445"/>
                <a:gd name="T6" fmla="*/ 0 w 602"/>
                <a:gd name="T7" fmla="*/ 211 h 4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2" h="445">
                  <a:moveTo>
                    <a:pt x="1" y="0"/>
                  </a:moveTo>
                  <a:lnTo>
                    <a:pt x="602" y="0"/>
                  </a:lnTo>
                  <a:lnTo>
                    <a:pt x="602" y="445"/>
                  </a:lnTo>
                  <a:lnTo>
                    <a:pt x="0" y="445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1" name="Line 70"/>
            <p:cNvSpPr>
              <a:spLocks noChangeShapeType="1"/>
            </p:cNvSpPr>
            <p:nvPr/>
          </p:nvSpPr>
          <p:spPr bwMode="auto">
            <a:xfrm>
              <a:off x="2215" y="2357"/>
              <a:ext cx="3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2" name="Line 71"/>
            <p:cNvSpPr>
              <a:spLocks noChangeShapeType="1"/>
            </p:cNvSpPr>
            <p:nvPr/>
          </p:nvSpPr>
          <p:spPr bwMode="auto">
            <a:xfrm flipV="1">
              <a:off x="2251" y="2337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3" name="Rectangle 72"/>
            <p:cNvSpPr>
              <a:spLocks noChangeArrowheads="1"/>
            </p:cNvSpPr>
            <p:nvPr/>
          </p:nvSpPr>
          <p:spPr bwMode="auto">
            <a:xfrm>
              <a:off x="1930" y="1900"/>
              <a:ext cx="38" cy="21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4" name="Freeform 73"/>
            <p:cNvSpPr>
              <a:spLocks/>
            </p:cNvSpPr>
            <p:nvPr/>
          </p:nvSpPr>
          <p:spPr bwMode="auto">
            <a:xfrm flipV="1">
              <a:off x="1929" y="1900"/>
              <a:ext cx="39" cy="211"/>
            </a:xfrm>
            <a:custGeom>
              <a:avLst/>
              <a:gdLst>
                <a:gd name="T0" fmla="*/ 0 w 82"/>
                <a:gd name="T1" fmla="*/ 0 h 444"/>
                <a:gd name="T2" fmla="*/ 39 w 82"/>
                <a:gd name="T3" fmla="*/ 0 h 444"/>
                <a:gd name="T4" fmla="*/ 39 w 82"/>
                <a:gd name="T5" fmla="*/ 211 h 444"/>
                <a:gd name="T6" fmla="*/ 0 w 82"/>
                <a:gd name="T7" fmla="*/ 211 h 4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444">
                  <a:moveTo>
                    <a:pt x="1" y="0"/>
                  </a:moveTo>
                  <a:lnTo>
                    <a:pt x="82" y="0"/>
                  </a:lnTo>
                  <a:lnTo>
                    <a:pt x="82" y="444"/>
                  </a:lnTo>
                  <a:lnTo>
                    <a:pt x="0" y="444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5" name="Line 74"/>
            <p:cNvSpPr>
              <a:spLocks noChangeShapeType="1"/>
            </p:cNvSpPr>
            <p:nvPr/>
          </p:nvSpPr>
          <p:spPr bwMode="auto">
            <a:xfrm>
              <a:off x="1968" y="2006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6" name="Line 75"/>
            <p:cNvSpPr>
              <a:spLocks noChangeShapeType="1"/>
            </p:cNvSpPr>
            <p:nvPr/>
          </p:nvSpPr>
          <p:spPr bwMode="auto">
            <a:xfrm flipV="1">
              <a:off x="1982" y="1985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7" name="Line 76"/>
            <p:cNvSpPr>
              <a:spLocks noChangeShapeType="1"/>
            </p:cNvSpPr>
            <p:nvPr/>
          </p:nvSpPr>
          <p:spPr bwMode="auto">
            <a:xfrm flipV="1">
              <a:off x="1928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8" name="Rectangle 77"/>
            <p:cNvSpPr>
              <a:spLocks noChangeArrowheads="1"/>
            </p:cNvSpPr>
            <p:nvPr/>
          </p:nvSpPr>
          <p:spPr bwMode="auto">
            <a:xfrm>
              <a:off x="2772" y="1654"/>
              <a:ext cx="901" cy="2109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9" name="Rectangle 78"/>
            <p:cNvSpPr>
              <a:spLocks noChangeArrowheads="1"/>
            </p:cNvSpPr>
            <p:nvPr/>
          </p:nvSpPr>
          <p:spPr bwMode="auto">
            <a:xfrm>
              <a:off x="3038" y="1346"/>
              <a:ext cx="31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IL-12p40</a:t>
              </a:r>
              <a:endParaRPr lang="en-US" sz="1400"/>
            </a:p>
          </p:txBody>
        </p:sp>
        <p:sp>
          <p:nvSpPr>
            <p:cNvPr id="35920" name="Line 79"/>
            <p:cNvSpPr>
              <a:spLocks noChangeShapeType="1"/>
            </p:cNvSpPr>
            <p:nvPr/>
          </p:nvSpPr>
          <p:spPr bwMode="auto">
            <a:xfrm>
              <a:off x="2772" y="3763"/>
              <a:ext cx="90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1" name="Line 80"/>
            <p:cNvSpPr>
              <a:spLocks noChangeShapeType="1"/>
            </p:cNvSpPr>
            <p:nvPr/>
          </p:nvSpPr>
          <p:spPr bwMode="auto">
            <a:xfrm flipV="1">
              <a:off x="2772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2" name="Line 81"/>
            <p:cNvSpPr>
              <a:spLocks noChangeShapeType="1"/>
            </p:cNvSpPr>
            <p:nvPr/>
          </p:nvSpPr>
          <p:spPr bwMode="auto">
            <a:xfrm flipV="1">
              <a:off x="3093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3" name="Line 82"/>
            <p:cNvSpPr>
              <a:spLocks noChangeShapeType="1"/>
            </p:cNvSpPr>
            <p:nvPr/>
          </p:nvSpPr>
          <p:spPr bwMode="auto">
            <a:xfrm flipV="1">
              <a:off x="3415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4" name="Rectangle 83"/>
            <p:cNvSpPr>
              <a:spLocks noChangeArrowheads="1"/>
            </p:cNvSpPr>
            <p:nvPr/>
          </p:nvSpPr>
          <p:spPr bwMode="auto">
            <a:xfrm>
              <a:off x="2768" y="3821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35925" name="Rectangle 84"/>
            <p:cNvSpPr>
              <a:spLocks noChangeArrowheads="1"/>
            </p:cNvSpPr>
            <p:nvPr/>
          </p:nvSpPr>
          <p:spPr bwMode="auto">
            <a:xfrm>
              <a:off x="3027" y="3821"/>
              <a:ext cx="160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5000</a:t>
              </a:r>
              <a:endParaRPr lang="en-US" sz="1400"/>
            </a:p>
          </p:txBody>
        </p:sp>
        <p:sp>
          <p:nvSpPr>
            <p:cNvPr id="35926" name="Rectangle 85"/>
            <p:cNvSpPr>
              <a:spLocks noChangeArrowheads="1"/>
            </p:cNvSpPr>
            <p:nvPr/>
          </p:nvSpPr>
          <p:spPr bwMode="auto">
            <a:xfrm>
              <a:off x="3329" y="3821"/>
              <a:ext cx="200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10000</a:t>
              </a:r>
              <a:endParaRPr lang="en-US" sz="1400" dirty="0"/>
            </a:p>
          </p:txBody>
        </p:sp>
        <p:sp>
          <p:nvSpPr>
            <p:cNvPr id="35927" name="Line 86"/>
            <p:cNvSpPr>
              <a:spLocks noChangeShapeType="1"/>
            </p:cNvSpPr>
            <p:nvPr/>
          </p:nvSpPr>
          <p:spPr bwMode="auto">
            <a:xfrm>
              <a:off x="2772" y="1654"/>
              <a:ext cx="90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8" name="Line 87"/>
            <p:cNvSpPr>
              <a:spLocks noChangeShapeType="1"/>
            </p:cNvSpPr>
            <p:nvPr/>
          </p:nvSpPr>
          <p:spPr bwMode="auto">
            <a:xfrm flipV="1">
              <a:off x="3640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9" name="Rectangle 88"/>
            <p:cNvSpPr>
              <a:spLocks noChangeArrowheads="1"/>
            </p:cNvSpPr>
            <p:nvPr/>
          </p:nvSpPr>
          <p:spPr bwMode="auto">
            <a:xfrm>
              <a:off x="2772" y="2955"/>
              <a:ext cx="2" cy="21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0" name="Rectangle 89"/>
            <p:cNvSpPr>
              <a:spLocks noChangeArrowheads="1"/>
            </p:cNvSpPr>
            <p:nvPr/>
          </p:nvSpPr>
          <p:spPr bwMode="auto">
            <a:xfrm>
              <a:off x="2773" y="2956"/>
              <a:ext cx="1" cy="209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1" name="Line 90"/>
            <p:cNvSpPr>
              <a:spLocks noChangeShapeType="1"/>
            </p:cNvSpPr>
            <p:nvPr/>
          </p:nvSpPr>
          <p:spPr bwMode="auto">
            <a:xfrm>
              <a:off x="2774" y="3060"/>
              <a:ext cx="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2" name="Line 91"/>
            <p:cNvSpPr>
              <a:spLocks noChangeShapeType="1"/>
            </p:cNvSpPr>
            <p:nvPr/>
          </p:nvSpPr>
          <p:spPr bwMode="auto">
            <a:xfrm flipV="1">
              <a:off x="2775" y="3040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3" name="Rectangle 92"/>
            <p:cNvSpPr>
              <a:spLocks noChangeArrowheads="1"/>
            </p:cNvSpPr>
            <p:nvPr/>
          </p:nvSpPr>
          <p:spPr bwMode="auto">
            <a:xfrm>
              <a:off x="2772" y="2603"/>
              <a:ext cx="513" cy="2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4" name="Rectangle 93"/>
            <p:cNvSpPr>
              <a:spLocks noChangeArrowheads="1"/>
            </p:cNvSpPr>
            <p:nvPr/>
          </p:nvSpPr>
          <p:spPr bwMode="auto">
            <a:xfrm>
              <a:off x="2779" y="2610"/>
              <a:ext cx="499" cy="197"/>
            </a:xfrm>
            <a:prstGeom prst="rect">
              <a:avLst/>
            </a:prstGeom>
            <a:noFill/>
            <a:ln w="238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5" name="Line 94"/>
            <p:cNvSpPr>
              <a:spLocks noChangeShapeType="1"/>
            </p:cNvSpPr>
            <p:nvPr/>
          </p:nvSpPr>
          <p:spPr bwMode="auto">
            <a:xfrm>
              <a:off x="3285" y="2709"/>
              <a:ext cx="11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6" name="Line 95"/>
            <p:cNvSpPr>
              <a:spLocks noChangeShapeType="1"/>
            </p:cNvSpPr>
            <p:nvPr/>
          </p:nvSpPr>
          <p:spPr bwMode="auto">
            <a:xfrm flipV="1">
              <a:off x="3397" y="2688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7" name="Rectangle 96"/>
            <p:cNvSpPr>
              <a:spLocks noChangeArrowheads="1"/>
            </p:cNvSpPr>
            <p:nvPr/>
          </p:nvSpPr>
          <p:spPr bwMode="auto">
            <a:xfrm>
              <a:off x="2772" y="2252"/>
              <a:ext cx="228" cy="211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8" name="Rectangle 97"/>
            <p:cNvSpPr>
              <a:spLocks noChangeArrowheads="1"/>
            </p:cNvSpPr>
            <p:nvPr/>
          </p:nvSpPr>
          <p:spPr bwMode="auto">
            <a:xfrm>
              <a:off x="2779" y="2259"/>
              <a:ext cx="214" cy="197"/>
            </a:xfrm>
            <a:prstGeom prst="rect">
              <a:avLst/>
            </a:prstGeom>
            <a:noFill/>
            <a:ln w="238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39" name="Line 98"/>
            <p:cNvSpPr>
              <a:spLocks noChangeShapeType="1"/>
            </p:cNvSpPr>
            <p:nvPr/>
          </p:nvSpPr>
          <p:spPr bwMode="auto">
            <a:xfrm>
              <a:off x="3000" y="2357"/>
              <a:ext cx="5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0" name="Line 99"/>
            <p:cNvSpPr>
              <a:spLocks noChangeShapeType="1"/>
            </p:cNvSpPr>
            <p:nvPr/>
          </p:nvSpPr>
          <p:spPr bwMode="auto">
            <a:xfrm flipV="1">
              <a:off x="3052" y="2337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1" name="Rectangle 100"/>
            <p:cNvSpPr>
              <a:spLocks noChangeArrowheads="1"/>
            </p:cNvSpPr>
            <p:nvPr/>
          </p:nvSpPr>
          <p:spPr bwMode="auto">
            <a:xfrm>
              <a:off x="2772" y="1900"/>
              <a:ext cx="44" cy="211"/>
            </a:xfrm>
            <a:prstGeom prst="rect">
              <a:avLst/>
            </a:prstGeom>
            <a:solidFill>
              <a:srgbClr val="0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2" name="Rectangle 101"/>
            <p:cNvSpPr>
              <a:spLocks noChangeArrowheads="1"/>
            </p:cNvSpPr>
            <p:nvPr/>
          </p:nvSpPr>
          <p:spPr bwMode="auto">
            <a:xfrm>
              <a:off x="2779" y="1907"/>
              <a:ext cx="30" cy="197"/>
            </a:xfrm>
            <a:prstGeom prst="rect">
              <a:avLst/>
            </a:prstGeom>
            <a:solidFill>
              <a:srgbClr val="008000"/>
            </a:solidFill>
            <a:ln w="2387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3" name="Line 102"/>
            <p:cNvSpPr>
              <a:spLocks noChangeShapeType="1"/>
            </p:cNvSpPr>
            <p:nvPr/>
          </p:nvSpPr>
          <p:spPr bwMode="auto">
            <a:xfrm>
              <a:off x="2816" y="2006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4" name="Line 103"/>
            <p:cNvSpPr>
              <a:spLocks noChangeShapeType="1"/>
            </p:cNvSpPr>
            <p:nvPr/>
          </p:nvSpPr>
          <p:spPr bwMode="auto">
            <a:xfrm flipV="1">
              <a:off x="2833" y="1985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104"/>
            <p:cNvSpPr>
              <a:spLocks noChangeShapeType="1"/>
            </p:cNvSpPr>
            <p:nvPr/>
          </p:nvSpPr>
          <p:spPr bwMode="auto">
            <a:xfrm flipV="1">
              <a:off x="2772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6" name="Rectangle 105"/>
            <p:cNvSpPr>
              <a:spLocks noChangeArrowheads="1"/>
            </p:cNvSpPr>
            <p:nvPr/>
          </p:nvSpPr>
          <p:spPr bwMode="auto">
            <a:xfrm>
              <a:off x="3636" y="1654"/>
              <a:ext cx="901" cy="2109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47" name="Rectangle 106"/>
            <p:cNvSpPr>
              <a:spLocks noChangeArrowheads="1"/>
            </p:cNvSpPr>
            <p:nvPr/>
          </p:nvSpPr>
          <p:spPr bwMode="auto">
            <a:xfrm>
              <a:off x="3858" y="1337"/>
              <a:ext cx="4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IFN-gamma</a:t>
              </a:r>
              <a:endParaRPr lang="en-US" sz="1400"/>
            </a:p>
          </p:txBody>
        </p:sp>
        <p:sp>
          <p:nvSpPr>
            <p:cNvPr id="35948" name="Line 107"/>
            <p:cNvSpPr>
              <a:spLocks noChangeShapeType="1"/>
            </p:cNvSpPr>
            <p:nvPr/>
          </p:nvSpPr>
          <p:spPr bwMode="auto">
            <a:xfrm>
              <a:off x="3636" y="3763"/>
              <a:ext cx="90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9" name="Line 108"/>
            <p:cNvSpPr>
              <a:spLocks noChangeShapeType="1"/>
            </p:cNvSpPr>
            <p:nvPr/>
          </p:nvSpPr>
          <p:spPr bwMode="auto">
            <a:xfrm flipV="1">
              <a:off x="3636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0" name="Line 109"/>
            <p:cNvSpPr>
              <a:spLocks noChangeShapeType="1"/>
            </p:cNvSpPr>
            <p:nvPr/>
          </p:nvSpPr>
          <p:spPr bwMode="auto">
            <a:xfrm flipV="1">
              <a:off x="4086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1" name="Line 110"/>
            <p:cNvSpPr>
              <a:spLocks noChangeShapeType="1"/>
            </p:cNvSpPr>
            <p:nvPr/>
          </p:nvSpPr>
          <p:spPr bwMode="auto">
            <a:xfrm flipV="1">
              <a:off x="4537" y="3763"/>
              <a:ext cx="0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2" name="Rectangle 111"/>
            <p:cNvSpPr>
              <a:spLocks noChangeArrowheads="1"/>
            </p:cNvSpPr>
            <p:nvPr/>
          </p:nvSpPr>
          <p:spPr bwMode="auto">
            <a:xfrm>
              <a:off x="3632" y="3821"/>
              <a:ext cx="4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35953" name="Rectangle 112"/>
            <p:cNvSpPr>
              <a:spLocks noChangeArrowheads="1"/>
            </p:cNvSpPr>
            <p:nvPr/>
          </p:nvSpPr>
          <p:spPr bwMode="auto">
            <a:xfrm>
              <a:off x="4019" y="3821"/>
              <a:ext cx="16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5e+4</a:t>
              </a:r>
              <a:endParaRPr lang="en-US" sz="1400"/>
            </a:p>
          </p:txBody>
        </p:sp>
        <p:sp>
          <p:nvSpPr>
            <p:cNvPr id="35954" name="Rectangle 113"/>
            <p:cNvSpPr>
              <a:spLocks noChangeArrowheads="1"/>
            </p:cNvSpPr>
            <p:nvPr/>
          </p:nvSpPr>
          <p:spPr bwMode="auto">
            <a:xfrm>
              <a:off x="4469" y="3821"/>
              <a:ext cx="16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1e+5</a:t>
              </a:r>
              <a:endParaRPr lang="en-US" sz="1400"/>
            </a:p>
          </p:txBody>
        </p:sp>
        <p:sp>
          <p:nvSpPr>
            <p:cNvPr id="35955" name="Line 114"/>
            <p:cNvSpPr>
              <a:spLocks noChangeShapeType="1"/>
            </p:cNvSpPr>
            <p:nvPr/>
          </p:nvSpPr>
          <p:spPr bwMode="auto">
            <a:xfrm>
              <a:off x="3636" y="1654"/>
              <a:ext cx="90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6" name="Line 115"/>
            <p:cNvSpPr>
              <a:spLocks noChangeShapeType="1"/>
            </p:cNvSpPr>
            <p:nvPr/>
          </p:nvSpPr>
          <p:spPr bwMode="auto">
            <a:xfrm flipV="1">
              <a:off x="4504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7" name="Line 116"/>
            <p:cNvSpPr>
              <a:spLocks noChangeShapeType="1"/>
            </p:cNvSpPr>
            <p:nvPr/>
          </p:nvSpPr>
          <p:spPr bwMode="auto">
            <a:xfrm>
              <a:off x="3636" y="3412"/>
              <a:ext cx="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8" name="Line 117"/>
            <p:cNvSpPr>
              <a:spLocks noChangeShapeType="1"/>
            </p:cNvSpPr>
            <p:nvPr/>
          </p:nvSpPr>
          <p:spPr bwMode="auto">
            <a:xfrm flipV="1">
              <a:off x="3637" y="3391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9" name="Rectangle 118"/>
            <p:cNvSpPr>
              <a:spLocks noChangeArrowheads="1"/>
            </p:cNvSpPr>
            <p:nvPr/>
          </p:nvSpPr>
          <p:spPr bwMode="auto">
            <a:xfrm>
              <a:off x="3636" y="2955"/>
              <a:ext cx="1" cy="21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0" name="Rectangle 119"/>
            <p:cNvSpPr>
              <a:spLocks noChangeArrowheads="1"/>
            </p:cNvSpPr>
            <p:nvPr/>
          </p:nvSpPr>
          <p:spPr bwMode="auto">
            <a:xfrm>
              <a:off x="3636" y="2955"/>
              <a:ext cx="1" cy="211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1" name="Line 120"/>
            <p:cNvSpPr>
              <a:spLocks noChangeShapeType="1"/>
            </p:cNvSpPr>
            <p:nvPr/>
          </p:nvSpPr>
          <p:spPr bwMode="auto">
            <a:xfrm>
              <a:off x="3637" y="3060"/>
              <a:ext cx="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2" name="Line 121"/>
            <p:cNvSpPr>
              <a:spLocks noChangeShapeType="1"/>
            </p:cNvSpPr>
            <p:nvPr/>
          </p:nvSpPr>
          <p:spPr bwMode="auto">
            <a:xfrm flipV="1">
              <a:off x="3638" y="3040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3" name="Rectangle 122"/>
            <p:cNvSpPr>
              <a:spLocks noChangeArrowheads="1"/>
            </p:cNvSpPr>
            <p:nvPr/>
          </p:nvSpPr>
          <p:spPr bwMode="auto">
            <a:xfrm>
              <a:off x="3636" y="2603"/>
              <a:ext cx="599" cy="2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4" name="Rectangle 123"/>
            <p:cNvSpPr>
              <a:spLocks noChangeArrowheads="1"/>
            </p:cNvSpPr>
            <p:nvPr/>
          </p:nvSpPr>
          <p:spPr bwMode="auto">
            <a:xfrm>
              <a:off x="3643" y="2610"/>
              <a:ext cx="585" cy="197"/>
            </a:xfrm>
            <a:prstGeom prst="rect">
              <a:avLst/>
            </a:prstGeom>
            <a:noFill/>
            <a:ln w="238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5" name="Line 124"/>
            <p:cNvSpPr>
              <a:spLocks noChangeShapeType="1"/>
            </p:cNvSpPr>
            <p:nvPr/>
          </p:nvSpPr>
          <p:spPr bwMode="auto">
            <a:xfrm>
              <a:off x="4235" y="2709"/>
              <a:ext cx="20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6" name="Line 125"/>
            <p:cNvSpPr>
              <a:spLocks noChangeShapeType="1"/>
            </p:cNvSpPr>
            <p:nvPr/>
          </p:nvSpPr>
          <p:spPr bwMode="auto">
            <a:xfrm flipV="1">
              <a:off x="4441" y="2688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7" name="Rectangle 126"/>
            <p:cNvSpPr>
              <a:spLocks noChangeArrowheads="1"/>
            </p:cNvSpPr>
            <p:nvPr/>
          </p:nvSpPr>
          <p:spPr bwMode="auto">
            <a:xfrm>
              <a:off x="3636" y="2252"/>
              <a:ext cx="258" cy="211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8" name="Rectangle 127"/>
            <p:cNvSpPr>
              <a:spLocks noChangeArrowheads="1"/>
            </p:cNvSpPr>
            <p:nvPr/>
          </p:nvSpPr>
          <p:spPr bwMode="auto">
            <a:xfrm>
              <a:off x="3643" y="2259"/>
              <a:ext cx="244" cy="197"/>
            </a:xfrm>
            <a:prstGeom prst="rect">
              <a:avLst/>
            </a:prstGeom>
            <a:noFill/>
            <a:ln w="238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69" name="Line 128"/>
            <p:cNvSpPr>
              <a:spLocks noChangeShapeType="1"/>
            </p:cNvSpPr>
            <p:nvPr/>
          </p:nvSpPr>
          <p:spPr bwMode="auto">
            <a:xfrm>
              <a:off x="3894" y="2357"/>
              <a:ext cx="7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70" name="Line 129"/>
            <p:cNvSpPr>
              <a:spLocks noChangeShapeType="1"/>
            </p:cNvSpPr>
            <p:nvPr/>
          </p:nvSpPr>
          <p:spPr bwMode="auto">
            <a:xfrm flipV="1">
              <a:off x="3964" y="2337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71" name="Rectangle 130"/>
            <p:cNvSpPr>
              <a:spLocks noChangeArrowheads="1"/>
            </p:cNvSpPr>
            <p:nvPr/>
          </p:nvSpPr>
          <p:spPr bwMode="auto">
            <a:xfrm>
              <a:off x="3636" y="1900"/>
              <a:ext cx="51" cy="211"/>
            </a:xfrm>
            <a:prstGeom prst="rect">
              <a:avLst/>
            </a:prstGeom>
            <a:solidFill>
              <a:srgbClr val="0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72" name="Rectangle 131"/>
            <p:cNvSpPr>
              <a:spLocks noChangeArrowheads="1"/>
            </p:cNvSpPr>
            <p:nvPr/>
          </p:nvSpPr>
          <p:spPr bwMode="auto">
            <a:xfrm>
              <a:off x="3643" y="1907"/>
              <a:ext cx="37" cy="197"/>
            </a:xfrm>
            <a:prstGeom prst="rect">
              <a:avLst/>
            </a:prstGeom>
            <a:solidFill>
              <a:srgbClr val="008000"/>
            </a:solidFill>
            <a:ln w="2387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73" name="Line 132"/>
            <p:cNvSpPr>
              <a:spLocks noChangeShapeType="1"/>
            </p:cNvSpPr>
            <p:nvPr/>
          </p:nvSpPr>
          <p:spPr bwMode="auto">
            <a:xfrm>
              <a:off x="3687" y="2006"/>
              <a:ext cx="1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74" name="Line 133"/>
            <p:cNvSpPr>
              <a:spLocks noChangeShapeType="1"/>
            </p:cNvSpPr>
            <p:nvPr/>
          </p:nvSpPr>
          <p:spPr bwMode="auto">
            <a:xfrm flipV="1">
              <a:off x="3703" y="1985"/>
              <a:ext cx="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75" name="Line 134"/>
            <p:cNvSpPr>
              <a:spLocks noChangeShapeType="1"/>
            </p:cNvSpPr>
            <p:nvPr/>
          </p:nvSpPr>
          <p:spPr bwMode="auto">
            <a:xfrm flipV="1">
              <a:off x="3636" y="1654"/>
              <a:ext cx="0" cy="210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03" name="Text Box 135"/>
            <p:cNvSpPr txBox="1">
              <a:spLocks noChangeArrowheads="1"/>
            </p:cNvSpPr>
            <p:nvPr/>
          </p:nvSpPr>
          <p:spPr bwMode="auto">
            <a:xfrm>
              <a:off x="189" y="1873"/>
              <a:ext cx="86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dirty="0">
                  <a:solidFill>
                    <a:srgbClr val="292934"/>
                  </a:solidFill>
                </a:rPr>
                <a:t>TLR7 ORN</a:t>
              </a:r>
            </a:p>
          </p:txBody>
        </p:sp>
        <p:sp>
          <p:nvSpPr>
            <p:cNvPr id="32904" name="Text Box 136"/>
            <p:cNvSpPr txBox="1">
              <a:spLocks noChangeArrowheads="1"/>
            </p:cNvSpPr>
            <p:nvPr/>
          </p:nvSpPr>
          <p:spPr bwMode="auto">
            <a:xfrm>
              <a:off x="186" y="2241"/>
              <a:ext cx="865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dirty="0">
                  <a:solidFill>
                    <a:srgbClr val="292934"/>
                  </a:solidFill>
                </a:rPr>
                <a:t>TLR8 ORN</a:t>
              </a:r>
            </a:p>
          </p:txBody>
        </p:sp>
        <p:sp>
          <p:nvSpPr>
            <p:cNvPr id="32905" name="Text Box 137"/>
            <p:cNvSpPr txBox="1">
              <a:spLocks noChangeArrowheads="1"/>
            </p:cNvSpPr>
            <p:nvPr/>
          </p:nvSpPr>
          <p:spPr bwMode="auto">
            <a:xfrm>
              <a:off x="68" y="2592"/>
              <a:ext cx="998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dirty="0">
                  <a:solidFill>
                    <a:srgbClr val="292934"/>
                  </a:solidFill>
                </a:rPr>
                <a:t>TLR7/8 ORN</a:t>
              </a:r>
            </a:p>
          </p:txBody>
        </p:sp>
        <p:sp>
          <p:nvSpPr>
            <p:cNvPr id="32906" name="Text Box 138"/>
            <p:cNvSpPr txBox="1">
              <a:spLocks noChangeArrowheads="1"/>
            </p:cNvSpPr>
            <p:nvPr/>
          </p:nvSpPr>
          <p:spPr bwMode="auto">
            <a:xfrm>
              <a:off x="1069" y="1205"/>
              <a:ext cx="845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rgbClr val="A50021"/>
                  </a:solidFill>
                </a:rPr>
                <a:t>IFN-alpha</a:t>
              </a:r>
            </a:p>
            <a:p>
              <a:pPr>
                <a:defRPr/>
              </a:pPr>
              <a:r>
                <a:rPr lang="de-DE" sz="2000">
                  <a:solidFill>
                    <a:srgbClr val="008000"/>
                  </a:solidFill>
                </a:rPr>
                <a:t>TLR7</a:t>
              </a:r>
            </a:p>
          </p:txBody>
        </p:sp>
        <p:sp>
          <p:nvSpPr>
            <p:cNvPr id="32907" name="Text Box 139"/>
            <p:cNvSpPr txBox="1">
              <a:spLocks noChangeArrowheads="1"/>
            </p:cNvSpPr>
            <p:nvPr/>
          </p:nvSpPr>
          <p:spPr bwMode="auto">
            <a:xfrm>
              <a:off x="1879" y="1205"/>
              <a:ext cx="899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rgbClr val="A50021"/>
                  </a:solidFill>
                </a:rPr>
                <a:t>TNF-alpha</a:t>
              </a:r>
            </a:p>
            <a:p>
              <a:pPr>
                <a:defRPr/>
              </a:pPr>
              <a:r>
                <a:rPr lang="de-DE" sz="2000">
                  <a:solidFill>
                    <a:srgbClr val="008000"/>
                  </a:solidFill>
                </a:rPr>
                <a:t>TLR8</a:t>
              </a:r>
            </a:p>
          </p:txBody>
        </p:sp>
        <p:sp>
          <p:nvSpPr>
            <p:cNvPr id="32908" name="Text Box 140"/>
            <p:cNvSpPr txBox="1">
              <a:spLocks noChangeArrowheads="1"/>
            </p:cNvSpPr>
            <p:nvPr/>
          </p:nvSpPr>
          <p:spPr bwMode="auto">
            <a:xfrm>
              <a:off x="2788" y="1205"/>
              <a:ext cx="765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rgbClr val="A50021"/>
                  </a:solidFill>
                </a:rPr>
                <a:t>IL-12p40</a:t>
              </a:r>
            </a:p>
            <a:p>
              <a:pPr>
                <a:defRPr/>
              </a:pPr>
              <a:r>
                <a:rPr lang="de-DE" sz="2000">
                  <a:solidFill>
                    <a:srgbClr val="008000"/>
                  </a:solidFill>
                </a:rPr>
                <a:t>TLR8</a:t>
              </a:r>
            </a:p>
          </p:txBody>
        </p:sp>
        <p:sp>
          <p:nvSpPr>
            <p:cNvPr id="32909" name="Text Box 141"/>
            <p:cNvSpPr txBox="1">
              <a:spLocks noChangeArrowheads="1"/>
            </p:cNvSpPr>
            <p:nvPr/>
          </p:nvSpPr>
          <p:spPr bwMode="auto">
            <a:xfrm>
              <a:off x="3584" y="1205"/>
              <a:ext cx="987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rgbClr val="A50021"/>
                  </a:solidFill>
                </a:rPr>
                <a:t>IFN-gamma</a:t>
              </a:r>
            </a:p>
            <a:p>
              <a:pPr>
                <a:defRPr/>
              </a:pPr>
              <a:r>
                <a:rPr lang="de-DE" sz="2000">
                  <a:solidFill>
                    <a:srgbClr val="008000"/>
                  </a:solidFill>
                </a:rPr>
                <a:t>TLR8</a:t>
              </a:r>
            </a:p>
          </p:txBody>
        </p:sp>
        <p:sp>
          <p:nvSpPr>
            <p:cNvPr id="32910" name="Rectangle 142"/>
            <p:cNvSpPr>
              <a:spLocks noChangeArrowheads="1"/>
            </p:cNvSpPr>
            <p:nvPr/>
          </p:nvSpPr>
          <p:spPr bwMode="auto">
            <a:xfrm>
              <a:off x="1958" y="3799"/>
              <a:ext cx="77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11" name="Rectangle 143"/>
            <p:cNvSpPr>
              <a:spLocks noChangeArrowheads="1"/>
            </p:cNvSpPr>
            <p:nvPr/>
          </p:nvSpPr>
          <p:spPr bwMode="auto">
            <a:xfrm>
              <a:off x="3863" y="3799"/>
              <a:ext cx="77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12" name="Text Box 144"/>
            <p:cNvSpPr txBox="1">
              <a:spLocks noChangeArrowheads="1"/>
            </p:cNvSpPr>
            <p:nvPr/>
          </p:nvSpPr>
          <p:spPr bwMode="auto">
            <a:xfrm>
              <a:off x="2049" y="3791"/>
              <a:ext cx="40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900"/>
                <a:t>50 000</a:t>
              </a:r>
            </a:p>
          </p:txBody>
        </p:sp>
        <p:sp>
          <p:nvSpPr>
            <p:cNvPr id="32913" name="Text Box 145"/>
            <p:cNvSpPr txBox="1">
              <a:spLocks noChangeArrowheads="1"/>
            </p:cNvSpPr>
            <p:nvPr/>
          </p:nvSpPr>
          <p:spPr bwMode="auto">
            <a:xfrm>
              <a:off x="3939" y="3793"/>
              <a:ext cx="423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900"/>
                <a:t>50 000</a:t>
              </a:r>
            </a:p>
          </p:txBody>
        </p:sp>
        <p:sp>
          <p:nvSpPr>
            <p:cNvPr id="32914" name="Text Box 146"/>
            <p:cNvSpPr txBox="1">
              <a:spLocks noChangeArrowheads="1"/>
            </p:cNvSpPr>
            <p:nvPr/>
          </p:nvSpPr>
          <p:spPr bwMode="auto">
            <a:xfrm>
              <a:off x="4309" y="3793"/>
              <a:ext cx="389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900"/>
                <a:t>100 000</a:t>
              </a:r>
            </a:p>
          </p:txBody>
        </p:sp>
        <p:sp>
          <p:nvSpPr>
            <p:cNvPr id="32915" name="Text Box 147"/>
            <p:cNvSpPr txBox="1">
              <a:spLocks noChangeArrowheads="1"/>
            </p:cNvSpPr>
            <p:nvPr/>
          </p:nvSpPr>
          <p:spPr bwMode="auto">
            <a:xfrm>
              <a:off x="2412" y="3793"/>
              <a:ext cx="389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900"/>
                <a:t>100 000</a:t>
              </a:r>
            </a:p>
          </p:txBody>
        </p:sp>
        <p:sp>
          <p:nvSpPr>
            <p:cNvPr id="32916" name="Text Box 148"/>
            <p:cNvSpPr txBox="1">
              <a:spLocks noChangeArrowheads="1"/>
            </p:cNvSpPr>
            <p:nvPr/>
          </p:nvSpPr>
          <p:spPr bwMode="auto">
            <a:xfrm>
              <a:off x="1790" y="3938"/>
              <a:ext cx="1624" cy="1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 dirty="0" err="1">
                  <a:solidFill>
                    <a:srgbClr val="292934"/>
                  </a:solidFill>
                </a:rPr>
                <a:t>Cytokine</a:t>
              </a:r>
              <a:r>
                <a:rPr lang="de-DE" sz="1400" dirty="0">
                  <a:solidFill>
                    <a:srgbClr val="292934"/>
                  </a:solidFill>
                </a:rPr>
                <a:t> </a:t>
              </a:r>
              <a:r>
                <a:rPr lang="de-DE" sz="1400" dirty="0" err="1">
                  <a:solidFill>
                    <a:srgbClr val="292934"/>
                  </a:solidFill>
                </a:rPr>
                <a:t>production</a:t>
              </a:r>
              <a:r>
                <a:rPr lang="de-DE" sz="1400" dirty="0">
                  <a:solidFill>
                    <a:srgbClr val="292934"/>
                  </a:solidFill>
                </a:rPr>
                <a:t> [</a:t>
              </a:r>
              <a:r>
                <a:rPr lang="de-DE" sz="1400" dirty="0" err="1">
                  <a:solidFill>
                    <a:srgbClr val="292934"/>
                  </a:solidFill>
                </a:rPr>
                <a:t>pg</a:t>
              </a:r>
              <a:r>
                <a:rPr lang="de-DE" sz="1400" dirty="0">
                  <a:solidFill>
                    <a:srgbClr val="292934"/>
                  </a:solidFill>
                </a:rPr>
                <a:t>/ml]</a:t>
              </a:r>
            </a:p>
          </p:txBody>
        </p:sp>
        <p:sp>
          <p:nvSpPr>
            <p:cNvPr id="32917" name="Text Box 149"/>
            <p:cNvSpPr txBox="1">
              <a:spLocks noChangeArrowheads="1"/>
            </p:cNvSpPr>
            <p:nvPr/>
          </p:nvSpPr>
          <p:spPr bwMode="auto">
            <a:xfrm>
              <a:off x="4691" y="1872"/>
              <a:ext cx="107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dirty="0">
                  <a:solidFill>
                    <a:srgbClr val="0000FF"/>
                  </a:solidFill>
                </a:rPr>
                <a:t>„UCA“ </a:t>
              </a:r>
              <a:r>
                <a:rPr lang="de-DE" dirty="0" err="1">
                  <a:solidFill>
                    <a:srgbClr val="0000FF"/>
                  </a:solidFill>
                </a:rPr>
                <a:t>motif</a:t>
              </a:r>
              <a:endParaRPr lang="de-DE" dirty="0">
                <a:solidFill>
                  <a:srgbClr val="0000FF"/>
                </a:solidFill>
              </a:endParaRPr>
            </a:p>
          </p:txBody>
        </p:sp>
        <p:sp>
          <p:nvSpPr>
            <p:cNvPr id="32918" name="Text Box 150"/>
            <p:cNvSpPr txBox="1">
              <a:spLocks noChangeArrowheads="1"/>
            </p:cNvSpPr>
            <p:nvPr/>
          </p:nvSpPr>
          <p:spPr bwMode="auto">
            <a:xfrm>
              <a:off x="4499" y="2240"/>
              <a:ext cx="160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600" dirty="0">
                  <a:solidFill>
                    <a:srgbClr val="0000FF"/>
                  </a:solidFill>
                </a:rPr>
                <a:t>„AUUAUU“ </a:t>
              </a:r>
              <a:r>
                <a:rPr lang="de-DE" sz="1600" dirty="0" err="1">
                  <a:solidFill>
                    <a:srgbClr val="0000FF"/>
                  </a:solidFill>
                </a:rPr>
                <a:t>motif</a:t>
              </a:r>
              <a:endParaRPr lang="de-DE" sz="1600" dirty="0">
                <a:solidFill>
                  <a:srgbClr val="0000FF"/>
                </a:solidFill>
              </a:endParaRPr>
            </a:p>
          </p:txBody>
        </p:sp>
        <p:sp>
          <p:nvSpPr>
            <p:cNvPr id="32919" name="Text Box 151"/>
            <p:cNvSpPr txBox="1">
              <a:spLocks noChangeArrowheads="1"/>
            </p:cNvSpPr>
            <p:nvPr/>
          </p:nvSpPr>
          <p:spPr bwMode="auto">
            <a:xfrm>
              <a:off x="4457" y="2591"/>
              <a:ext cx="168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600" dirty="0">
                  <a:solidFill>
                    <a:srgbClr val="0000FF"/>
                  </a:solidFill>
                </a:rPr>
                <a:t>„GUUGUU“ </a:t>
              </a:r>
              <a:r>
                <a:rPr lang="de-DE" sz="1600" dirty="0" err="1">
                  <a:solidFill>
                    <a:srgbClr val="0000FF"/>
                  </a:solidFill>
                </a:rPr>
                <a:t>motif</a:t>
              </a:r>
              <a:endParaRPr lang="de-DE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2920" name="Text Box 152"/>
          <p:cNvSpPr txBox="1">
            <a:spLocks noChangeArrowheads="1"/>
          </p:cNvSpPr>
          <p:nvPr/>
        </p:nvSpPr>
        <p:spPr bwMode="auto">
          <a:xfrm>
            <a:off x="7404100" y="5410200"/>
            <a:ext cx="13684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292934"/>
                </a:solidFill>
              </a:rPr>
              <a:t>Forsbach</a:t>
            </a:r>
            <a:r>
              <a:rPr lang="en-US" sz="1400" dirty="0">
                <a:solidFill>
                  <a:srgbClr val="292934"/>
                </a:solidFill>
              </a:rPr>
              <a:t> A.</a:t>
            </a:r>
          </a:p>
          <a:p>
            <a:pPr>
              <a:defRPr/>
            </a:pPr>
            <a:r>
              <a:rPr lang="en-US" sz="1400" dirty="0">
                <a:solidFill>
                  <a:srgbClr val="292934"/>
                </a:solidFill>
              </a:rPr>
              <a:t>JI 2008</a:t>
            </a:r>
          </a:p>
          <a:p>
            <a:pPr>
              <a:defRPr/>
            </a:pPr>
            <a:endParaRPr lang="en-US" sz="1400" dirty="0">
              <a:solidFill>
                <a:srgbClr val="29293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746" y="1079629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~80% of random RNAi will contain TLR7/8 motifs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~all mRNA should contain TLR7/8 motifs </a:t>
            </a:r>
            <a:endParaRPr lang="en-US" dirty="0"/>
          </a:p>
        </p:txBody>
      </p:sp>
      <p:sp>
        <p:nvSpPr>
          <p:cNvPr id="1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4301E-1100-D540-9196-2D07999440E5}" type="slidenum">
              <a:rPr lang="en-US" sz="1600" smtClean="0"/>
              <a:pPr/>
              <a:t>32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983762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6150" y="4973638"/>
            <a:ext cx="5859463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Specific 2’OMe Modifications Can Suppress RNA-mediated TLR7/8 Activation</a:t>
            </a:r>
          </a:p>
        </p:txBody>
      </p:sp>
      <p:pic>
        <p:nvPicPr>
          <p:cNvPr id="403460" name="Picture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1938" y="1435100"/>
            <a:ext cx="7967662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3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518025" y="4964113"/>
            <a:ext cx="2676525" cy="1616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403462" name="Rectangle 6"/>
          <p:cNvSpPr>
            <a:spLocks noChangeArrowheads="1"/>
          </p:cNvSpPr>
          <p:nvPr/>
        </p:nvSpPr>
        <p:spPr bwMode="gray">
          <a:xfrm>
            <a:off x="3267075" y="5057775"/>
            <a:ext cx="352425" cy="13716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03463" name="Rectangle 7"/>
          <p:cNvSpPr>
            <a:spLocks noChangeArrowheads="1"/>
          </p:cNvSpPr>
          <p:nvPr/>
        </p:nvSpPr>
        <p:spPr bwMode="gray">
          <a:xfrm>
            <a:off x="6842125" y="5029200"/>
            <a:ext cx="352425" cy="136683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03464" name="Text Box 8"/>
          <p:cNvSpPr txBox="1">
            <a:spLocks noChangeArrowheads="1"/>
          </p:cNvSpPr>
          <p:nvPr/>
        </p:nvSpPr>
        <p:spPr bwMode="gray">
          <a:xfrm>
            <a:off x="3886200" y="3962400"/>
            <a:ext cx="725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8000"/>
                </a:solidFill>
              </a:rPr>
              <a:t>U,G</a:t>
            </a:r>
          </a:p>
        </p:txBody>
      </p:sp>
      <p:sp>
        <p:nvSpPr>
          <p:cNvPr id="403465" name="Text Box 9"/>
          <p:cNvSpPr txBox="1">
            <a:spLocks noChangeArrowheads="1"/>
          </p:cNvSpPr>
          <p:nvPr/>
        </p:nvSpPr>
        <p:spPr bwMode="gray">
          <a:xfrm>
            <a:off x="7580313" y="3962400"/>
            <a:ext cx="725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8000"/>
                </a:solidFill>
              </a:rPr>
              <a:t>A,G</a:t>
            </a:r>
          </a:p>
        </p:txBody>
      </p:sp>
      <p:sp>
        <p:nvSpPr>
          <p:cNvPr id="403466" name="Text Box 10"/>
          <p:cNvSpPr txBox="1">
            <a:spLocks noChangeArrowheads="1"/>
          </p:cNvSpPr>
          <p:nvPr/>
        </p:nvSpPr>
        <p:spPr bwMode="gray">
          <a:xfrm>
            <a:off x="7658100" y="2133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8000"/>
                </a:solidFill>
              </a:rPr>
              <a:t>C</a:t>
            </a:r>
          </a:p>
        </p:txBody>
      </p:sp>
      <p:sp>
        <p:nvSpPr>
          <p:cNvPr id="403468" name="Rectangle 12"/>
          <p:cNvSpPr>
            <a:spLocks noChangeArrowheads="1"/>
          </p:cNvSpPr>
          <p:nvPr/>
        </p:nvSpPr>
        <p:spPr bwMode="auto">
          <a:xfrm>
            <a:off x="4800600" y="1600200"/>
            <a:ext cx="2449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2"/>
                </a:solidFill>
              </a:rPr>
              <a:t>2</a:t>
            </a:r>
            <a:r>
              <a:rPr lang="ja-JP" altLang="en-US" sz="2000">
                <a:solidFill>
                  <a:schemeClr val="accent2"/>
                </a:solidFill>
              </a:rPr>
              <a:t>’</a:t>
            </a:r>
            <a:r>
              <a:rPr lang="en-US" sz="2000">
                <a:solidFill>
                  <a:schemeClr val="accent2"/>
                </a:solidFill>
              </a:rPr>
              <a:t>OMe Outside Motif</a:t>
            </a:r>
            <a:endParaRPr lang="en-US" sz="180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gray">
          <a:xfrm>
            <a:off x="1676401" y="6626225"/>
            <a:ext cx="2730500" cy="231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292934"/>
                </a:solidFill>
              </a:rPr>
              <a:t>Human PBMC 3 Donors </a:t>
            </a:r>
            <a:r>
              <a:rPr lang="en-US" sz="900" dirty="0" err="1">
                <a:solidFill>
                  <a:srgbClr val="292934"/>
                </a:solidFill>
              </a:rPr>
              <a:t>Mean</a:t>
            </a:r>
            <a:r>
              <a:rPr lang="en-US" sz="900" dirty="0" err="1">
                <a:solidFill>
                  <a:srgbClr val="292934"/>
                </a:solidFill>
                <a:cs typeface="Arial" charset="0"/>
              </a:rPr>
              <a:t>±</a:t>
            </a:r>
            <a:r>
              <a:rPr lang="en-US" sz="900" dirty="0" err="1">
                <a:solidFill>
                  <a:srgbClr val="292934"/>
                </a:solidFill>
              </a:rPr>
              <a:t>SD</a:t>
            </a:r>
            <a:r>
              <a:rPr lang="en-US" sz="900" dirty="0">
                <a:solidFill>
                  <a:srgbClr val="292934"/>
                </a:solidFill>
              </a:rPr>
              <a:t>, 24h, ELISA.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1391" y="1567418"/>
            <a:ext cx="4375410" cy="48936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9949" name="Rectangle 1149"/>
          <p:cNvSpPr>
            <a:spLocks noChangeArrowheads="1"/>
          </p:cNvSpPr>
          <p:nvPr/>
        </p:nvSpPr>
        <p:spPr bwMode="auto">
          <a:xfrm>
            <a:off x="5426075" y="6011862"/>
            <a:ext cx="1533525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5B003C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80064"/>
                    </a:gs>
                    <a:gs pos="100000">
                      <a:srgbClr val="46002E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 err="1">
                <a:solidFill>
                  <a:srgbClr val="292934"/>
                </a:solidFill>
              </a:rPr>
              <a:t>Tluk</a:t>
            </a:r>
            <a:r>
              <a:rPr lang="en-US" sz="1000" dirty="0">
                <a:solidFill>
                  <a:srgbClr val="292934"/>
                </a:solidFill>
              </a:rPr>
              <a:t> S.</a:t>
            </a:r>
          </a:p>
          <a:p>
            <a:r>
              <a:rPr lang="en-US" sz="1000" dirty="0">
                <a:solidFill>
                  <a:srgbClr val="292934"/>
                </a:solidFill>
              </a:rPr>
              <a:t>Int. Immunology 2009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044750" y="1597223"/>
            <a:ext cx="3129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2</a:t>
            </a:r>
            <a:r>
              <a:rPr lang="ja-JP" altLang="en-US" sz="2000" dirty="0">
                <a:solidFill>
                  <a:srgbClr val="000000"/>
                </a:solidFill>
              </a:rPr>
              <a:t>’</a:t>
            </a:r>
            <a:r>
              <a:rPr lang="en-US" sz="2000" dirty="0">
                <a:solidFill>
                  <a:srgbClr val="000000"/>
                </a:solidFill>
              </a:rPr>
              <a:t>OMe Substitution in RNA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>
                <a:solidFill>
                  <a:srgbClr val="000000"/>
                </a:solidFill>
              </a:rPr>
              <a:pPr/>
              <a:t>33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7693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46150" y="4973638"/>
            <a:ext cx="5859463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Specific Single Chemical Modifications </a:t>
            </a:r>
            <a:r>
              <a:rPr lang="en-US" sz="2400" u="sng" dirty="0"/>
              <a:t>CAN</a:t>
            </a:r>
            <a:r>
              <a:rPr lang="en-US" sz="2400" dirty="0"/>
              <a:t> Suppress RNA-mediated TLR7 And TLR8 Immune Effects</a:t>
            </a:r>
          </a:p>
        </p:txBody>
      </p:sp>
      <p:pic>
        <p:nvPicPr>
          <p:cNvPr id="403460" name="Picture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1938" y="1435100"/>
            <a:ext cx="7967662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403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518025" y="4964113"/>
            <a:ext cx="5895975" cy="1616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403462" name="Rectangle 6"/>
          <p:cNvSpPr>
            <a:spLocks noChangeArrowheads="1"/>
          </p:cNvSpPr>
          <p:nvPr/>
        </p:nvSpPr>
        <p:spPr bwMode="gray">
          <a:xfrm>
            <a:off x="3267075" y="5057775"/>
            <a:ext cx="352425" cy="13716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03463" name="Rectangle 7"/>
          <p:cNvSpPr>
            <a:spLocks noChangeArrowheads="1"/>
          </p:cNvSpPr>
          <p:nvPr/>
        </p:nvSpPr>
        <p:spPr bwMode="gray">
          <a:xfrm>
            <a:off x="6842125" y="5029200"/>
            <a:ext cx="352425" cy="136683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03464" name="Text Box 8"/>
          <p:cNvSpPr txBox="1">
            <a:spLocks noChangeArrowheads="1"/>
          </p:cNvSpPr>
          <p:nvPr/>
        </p:nvSpPr>
        <p:spPr bwMode="gray">
          <a:xfrm>
            <a:off x="3886200" y="3962400"/>
            <a:ext cx="725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8000"/>
                </a:solidFill>
              </a:rPr>
              <a:t>U,G</a:t>
            </a:r>
          </a:p>
        </p:txBody>
      </p:sp>
      <p:sp>
        <p:nvSpPr>
          <p:cNvPr id="403465" name="Text Box 9"/>
          <p:cNvSpPr txBox="1">
            <a:spLocks noChangeArrowheads="1"/>
          </p:cNvSpPr>
          <p:nvPr/>
        </p:nvSpPr>
        <p:spPr bwMode="gray">
          <a:xfrm>
            <a:off x="7580313" y="3962400"/>
            <a:ext cx="725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8000"/>
                </a:solidFill>
              </a:rPr>
              <a:t>A,G</a:t>
            </a:r>
          </a:p>
        </p:txBody>
      </p:sp>
      <p:sp>
        <p:nvSpPr>
          <p:cNvPr id="403466" name="Text Box 10"/>
          <p:cNvSpPr txBox="1">
            <a:spLocks noChangeArrowheads="1"/>
          </p:cNvSpPr>
          <p:nvPr/>
        </p:nvSpPr>
        <p:spPr bwMode="gray">
          <a:xfrm>
            <a:off x="7658100" y="2133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55F47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8000"/>
                </a:solidFill>
              </a:rPr>
              <a:t>C</a:t>
            </a:r>
          </a:p>
        </p:txBody>
      </p:sp>
      <p:sp>
        <p:nvSpPr>
          <p:cNvPr id="403467" name="Rectangle 11"/>
          <p:cNvSpPr>
            <a:spLocks noChangeArrowheads="1"/>
          </p:cNvSpPr>
          <p:nvPr/>
        </p:nvSpPr>
        <p:spPr bwMode="auto">
          <a:xfrm>
            <a:off x="1044750" y="1597223"/>
            <a:ext cx="3129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2</a:t>
            </a:r>
            <a:r>
              <a:rPr lang="ja-JP" altLang="en-US" sz="2000" dirty="0">
                <a:solidFill>
                  <a:srgbClr val="000000"/>
                </a:solidFill>
              </a:rPr>
              <a:t>’</a:t>
            </a:r>
            <a:r>
              <a:rPr lang="en-US" sz="2000" dirty="0">
                <a:solidFill>
                  <a:srgbClr val="000000"/>
                </a:solidFill>
              </a:rPr>
              <a:t>OMe Substitution in RNA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03468" name="Rectangle 12"/>
          <p:cNvSpPr>
            <a:spLocks noChangeArrowheads="1"/>
          </p:cNvSpPr>
          <p:nvPr/>
        </p:nvSpPr>
        <p:spPr bwMode="auto">
          <a:xfrm>
            <a:off x="4800600" y="1600200"/>
            <a:ext cx="2449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2"/>
                </a:solidFill>
              </a:rPr>
              <a:t>2</a:t>
            </a:r>
            <a:r>
              <a:rPr lang="ja-JP" altLang="en-US" sz="2000">
                <a:solidFill>
                  <a:schemeClr val="accent2"/>
                </a:solidFill>
              </a:rPr>
              <a:t>’</a:t>
            </a:r>
            <a:r>
              <a:rPr lang="en-US" sz="2000">
                <a:solidFill>
                  <a:schemeClr val="accent2"/>
                </a:solidFill>
              </a:rPr>
              <a:t>OMe Outside Motif</a:t>
            </a:r>
            <a:endParaRPr lang="en-US" sz="180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gray">
          <a:xfrm>
            <a:off x="1676401" y="6626225"/>
            <a:ext cx="2730500" cy="231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292934"/>
                </a:solidFill>
              </a:rPr>
              <a:t>Human PBMC 3 Donors </a:t>
            </a:r>
            <a:r>
              <a:rPr lang="en-US" sz="900" dirty="0" err="1">
                <a:solidFill>
                  <a:srgbClr val="292934"/>
                </a:solidFill>
              </a:rPr>
              <a:t>Mean</a:t>
            </a:r>
            <a:r>
              <a:rPr lang="en-US" sz="900" dirty="0" err="1">
                <a:solidFill>
                  <a:srgbClr val="292934"/>
                </a:solidFill>
                <a:cs typeface="Arial" charset="0"/>
              </a:rPr>
              <a:t>±</a:t>
            </a:r>
            <a:r>
              <a:rPr lang="en-US" sz="900" dirty="0" err="1">
                <a:solidFill>
                  <a:srgbClr val="292934"/>
                </a:solidFill>
              </a:rPr>
              <a:t>SD</a:t>
            </a:r>
            <a:r>
              <a:rPr lang="en-US" sz="900" dirty="0">
                <a:solidFill>
                  <a:srgbClr val="292934"/>
                </a:solidFill>
              </a:rPr>
              <a:t>, 24h, ELISA.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1391" y="1567418"/>
            <a:ext cx="4375410" cy="48936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Local RNA concentrations after SC injection may be &gt;100 </a:t>
            </a:r>
            <a:r>
              <a:rPr lang="en-US" sz="2800" dirty="0" err="1">
                <a:latin typeface="Symbol" charset="2"/>
                <a:cs typeface="Symbol" charset="2"/>
              </a:rPr>
              <a:t>m</a:t>
            </a:r>
            <a:r>
              <a:rPr lang="en-US" sz="2800" dirty="0" err="1"/>
              <a:t>M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9949" name="Rectangle 1149"/>
          <p:cNvSpPr>
            <a:spLocks noChangeArrowheads="1"/>
          </p:cNvSpPr>
          <p:nvPr/>
        </p:nvSpPr>
        <p:spPr bwMode="auto">
          <a:xfrm>
            <a:off x="5272088" y="6183313"/>
            <a:ext cx="1533525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5B003C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980064"/>
                    </a:gs>
                    <a:gs pos="100000">
                      <a:srgbClr val="46002E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 err="1">
                <a:solidFill>
                  <a:srgbClr val="292934"/>
                </a:solidFill>
              </a:rPr>
              <a:t>Tluk</a:t>
            </a:r>
            <a:r>
              <a:rPr lang="en-US" sz="1000" dirty="0">
                <a:solidFill>
                  <a:srgbClr val="292934"/>
                </a:solidFill>
              </a:rPr>
              <a:t> S.</a:t>
            </a:r>
          </a:p>
          <a:p>
            <a:r>
              <a:rPr lang="en-US" sz="1000" dirty="0">
                <a:solidFill>
                  <a:srgbClr val="292934"/>
                </a:solidFill>
              </a:rPr>
              <a:t>Int. Immunology 2009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>
                <a:solidFill>
                  <a:srgbClr val="000000"/>
                </a:solidFill>
              </a:rPr>
              <a:pPr/>
              <a:t>34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225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605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Nucleic Acid Immunity </a:t>
            </a:r>
            <a:br>
              <a:rPr lang="en-US" sz="2800" dirty="0"/>
            </a:br>
            <a:r>
              <a:rPr lang="en-US" sz="2800" i="1" dirty="0"/>
              <a:t>Defenses Against Foreign Nucleic Acids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5831"/>
            <a:ext cx="7862992" cy="4302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362" y="6333016"/>
            <a:ext cx="3088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Hartmann, Advances </a:t>
            </a:r>
            <a:r>
              <a:rPr lang="en-US" sz="1400" dirty="0" err="1"/>
              <a:t>Immunol</a:t>
            </a:r>
            <a:r>
              <a:rPr lang="en-US" sz="1400" dirty="0"/>
              <a:t>.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0272" y="5616735"/>
            <a:ext cx="770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Delivering nucleic acids into eukaryotic cells without triggering one or more of these defenses is challenging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4301E-1100-D540-9196-2D07999440E5}" type="slidenum">
              <a:rPr lang="en-US" sz="1600" smtClean="0"/>
              <a:pPr/>
              <a:t>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9909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2800" y="1600200"/>
            <a:ext cx="7229475" cy="4343400"/>
          </a:xfrm>
        </p:spPr>
        <p:txBody>
          <a:bodyPr/>
          <a:lstStyle/>
          <a:p>
            <a:r>
              <a:rPr lang="en-US" dirty="0"/>
              <a:t>Intro to Nucleic Acid Immunity</a:t>
            </a:r>
          </a:p>
          <a:p>
            <a:r>
              <a:rPr lang="en-US" dirty="0">
                <a:solidFill>
                  <a:srgbClr val="FF0000"/>
                </a:solidFill>
              </a:rPr>
              <a:t>What immune pathways may be activated by oligonucleotides?</a:t>
            </a:r>
          </a:p>
          <a:p>
            <a:r>
              <a:rPr lang="en-US" dirty="0"/>
              <a:t>In vitro screening </a:t>
            </a:r>
          </a:p>
          <a:p>
            <a:r>
              <a:rPr lang="en-US" dirty="0"/>
              <a:t>In vivo screening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964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42275" cy="958850"/>
          </a:xfrm>
        </p:spPr>
        <p:txBody>
          <a:bodyPr/>
          <a:lstStyle/>
          <a:p>
            <a:r>
              <a:rPr lang="en-US" sz="4000" dirty="0"/>
              <a:t>DNA-Sensing Immune Pathways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445" b="558"/>
          <a:stretch/>
        </p:blipFill>
        <p:spPr>
          <a:xfrm>
            <a:off x="0" y="1208088"/>
            <a:ext cx="8324850" cy="5002212"/>
          </a:xfrm>
        </p:spPr>
      </p:pic>
      <p:sp>
        <p:nvSpPr>
          <p:cNvPr id="5" name="TextBox 4"/>
          <p:cNvSpPr txBox="1"/>
          <p:nvPr/>
        </p:nvSpPr>
        <p:spPr>
          <a:xfrm>
            <a:off x="2590800" y="6492046"/>
            <a:ext cx="4368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Schlee</a:t>
            </a:r>
            <a:r>
              <a:rPr lang="en-US" sz="1600" dirty="0"/>
              <a:t> and Hartmann, Nature Rev. </a:t>
            </a:r>
            <a:r>
              <a:rPr lang="en-US" sz="1600" dirty="0" err="1"/>
              <a:t>Immunol</a:t>
            </a:r>
            <a:r>
              <a:rPr lang="en-US" sz="1600" dirty="0"/>
              <a:t>, 2016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313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171450"/>
            <a:ext cx="8042275" cy="958850"/>
          </a:xfrm>
        </p:spPr>
        <p:txBody>
          <a:bodyPr/>
          <a:lstStyle/>
          <a:p>
            <a:r>
              <a:rPr lang="en-US" sz="3600" dirty="0"/>
              <a:t>Species Differences in DNA-Sensing Immune Pathways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445" b="558"/>
          <a:stretch/>
        </p:blipFill>
        <p:spPr>
          <a:xfrm>
            <a:off x="0" y="1195388"/>
            <a:ext cx="8324850" cy="5002212"/>
          </a:xfrm>
        </p:spPr>
      </p:pic>
      <p:sp>
        <p:nvSpPr>
          <p:cNvPr id="5" name="TextBox 4"/>
          <p:cNvSpPr txBox="1"/>
          <p:nvPr/>
        </p:nvSpPr>
        <p:spPr>
          <a:xfrm>
            <a:off x="4051300" y="6322769"/>
            <a:ext cx="4184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rgbClr val="FF0000"/>
                </a:solidFill>
              </a:rPr>
              <a:t>1</a:t>
            </a:r>
            <a:r>
              <a:rPr lang="cs-CZ" sz="1600" dirty="0" err="1">
                <a:solidFill>
                  <a:srgbClr val="FF0000"/>
                </a:solidFill>
              </a:rPr>
              <a:t>Gaidt</a:t>
            </a:r>
            <a:r>
              <a:rPr lang="cs-CZ" sz="1600" dirty="0">
                <a:solidFill>
                  <a:srgbClr val="FF0000"/>
                </a:solidFill>
              </a:rPr>
              <a:t> et al., 2017, Cell 171, 1110–1124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900" y="2209800"/>
            <a:ext cx="1066800" cy="1485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76600" y="3175000"/>
            <a:ext cx="1384300" cy="5207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94200" y="1258888"/>
            <a:ext cx="3841492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humans but not mice, STING activates </a:t>
            </a:r>
            <a:r>
              <a:rPr lang="en-US" dirty="0" err="1">
                <a:solidFill>
                  <a:srgbClr val="FF0000"/>
                </a:solidFill>
              </a:rPr>
              <a:t>inflammasome</a:t>
            </a:r>
            <a:r>
              <a:rPr lang="en-US" dirty="0">
                <a:solidFill>
                  <a:srgbClr val="FF0000"/>
                </a:solidFill>
              </a:rPr>
              <a:t> pathway</a:t>
            </a:r>
            <a:r>
              <a:rPr lang="en-US" baseline="30000" dirty="0">
                <a:solidFill>
                  <a:srgbClr val="FF0000"/>
                </a:solidFill>
              </a:rPr>
              <a:t>1: </a:t>
            </a:r>
            <a:r>
              <a:rPr lang="en-US" dirty="0">
                <a:solidFill>
                  <a:srgbClr val="FF0000"/>
                </a:solidFill>
              </a:rPr>
              <a:t>high IL-1b and low IFN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563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171450"/>
            <a:ext cx="8042275" cy="958850"/>
          </a:xfrm>
        </p:spPr>
        <p:txBody>
          <a:bodyPr/>
          <a:lstStyle/>
          <a:p>
            <a:r>
              <a:rPr lang="en-US" sz="3600" dirty="0"/>
              <a:t>Species Differences in DNA-Sensing Immune Pathways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445" b="558"/>
          <a:stretch/>
        </p:blipFill>
        <p:spPr>
          <a:xfrm>
            <a:off x="0" y="1195388"/>
            <a:ext cx="8324850" cy="5002212"/>
          </a:xfrm>
        </p:spPr>
      </p:pic>
      <p:sp>
        <p:nvSpPr>
          <p:cNvPr id="5" name="TextBox 4"/>
          <p:cNvSpPr txBox="1"/>
          <p:nvPr/>
        </p:nvSpPr>
        <p:spPr>
          <a:xfrm>
            <a:off x="4051300" y="6322769"/>
            <a:ext cx="4184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rgbClr val="FF0000"/>
                </a:solidFill>
              </a:rPr>
              <a:t>1</a:t>
            </a:r>
            <a:r>
              <a:rPr lang="cs-CZ" sz="1600" dirty="0" err="1">
                <a:solidFill>
                  <a:srgbClr val="FF0000"/>
                </a:solidFill>
              </a:rPr>
              <a:t>Gaidt</a:t>
            </a:r>
            <a:r>
              <a:rPr lang="cs-CZ" sz="1600" dirty="0">
                <a:solidFill>
                  <a:srgbClr val="FF0000"/>
                </a:solidFill>
              </a:rPr>
              <a:t> et al., 2017, Cell 171, 1110–1124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500" y="2705100"/>
            <a:ext cx="1066800" cy="99060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60900" y="2209800"/>
            <a:ext cx="1066800" cy="1485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76600" y="3175000"/>
            <a:ext cx="1384300" cy="5207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600" y="945853"/>
            <a:ext cx="3822700" cy="175432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Mice express TLR9 in many immune cells (inflammation)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Humans express TLR9 only in plasmacytoid dendritic cells (pDC) and B cells: low IL-1b, high IFN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6148" y="2677181"/>
            <a:ext cx="192179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182880"/>
            <a:r>
              <a:rPr lang="en-US" sz="1400" b="1" dirty="0"/>
              <a:t>To detect innate immune activation, screen for: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/>
              <a:t>IFNa</a:t>
            </a:r>
            <a:r>
              <a:rPr lang="en-US" sz="1400" b="1" dirty="0"/>
              <a:t>/b (IRF)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IL-6/TNF-a (</a:t>
            </a:r>
            <a:r>
              <a:rPr lang="en-US" sz="1400" b="1" dirty="0" err="1"/>
              <a:t>NFkB</a:t>
            </a:r>
            <a:r>
              <a:rPr lang="en-US" sz="1400" b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IL-1b (</a:t>
            </a:r>
            <a:r>
              <a:rPr lang="en-US" sz="1400" b="1" dirty="0" err="1"/>
              <a:t>inflammasome</a:t>
            </a:r>
            <a:r>
              <a:rPr lang="en-US" sz="1400" b="1" dirty="0"/>
              <a:t>)</a:t>
            </a:r>
          </a:p>
          <a:p>
            <a:pPr indent="182880"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94200" y="1258888"/>
            <a:ext cx="3841492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humans but not mice, STING activates </a:t>
            </a:r>
            <a:r>
              <a:rPr lang="en-US" dirty="0" err="1">
                <a:solidFill>
                  <a:srgbClr val="FF0000"/>
                </a:solidFill>
              </a:rPr>
              <a:t>inflammasome</a:t>
            </a:r>
            <a:r>
              <a:rPr lang="en-US" dirty="0">
                <a:solidFill>
                  <a:srgbClr val="FF0000"/>
                </a:solidFill>
              </a:rPr>
              <a:t> pathway</a:t>
            </a:r>
            <a:r>
              <a:rPr lang="en-US" baseline="30000" dirty="0">
                <a:solidFill>
                  <a:srgbClr val="FF0000"/>
                </a:solidFill>
              </a:rPr>
              <a:t>1: </a:t>
            </a:r>
            <a:r>
              <a:rPr lang="en-US" dirty="0">
                <a:solidFill>
                  <a:srgbClr val="FF0000"/>
                </a:solidFill>
              </a:rPr>
              <a:t>high IL-1b and low IFN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598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42275" cy="958850"/>
          </a:xfrm>
        </p:spPr>
        <p:txBody>
          <a:bodyPr/>
          <a:lstStyle/>
          <a:p>
            <a:r>
              <a:rPr lang="en-US" sz="4000" dirty="0"/>
              <a:t>RNA-Sensing Immune Pathways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99361"/>
            <a:ext cx="7886700" cy="5292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6492046"/>
            <a:ext cx="4368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Schlee</a:t>
            </a:r>
            <a:r>
              <a:rPr lang="en-US" sz="1600" dirty="0"/>
              <a:t> and Hartmann, Nature Rev. </a:t>
            </a:r>
            <a:r>
              <a:rPr lang="en-US" sz="1600" dirty="0" err="1"/>
              <a:t>Immunol</a:t>
            </a:r>
            <a:r>
              <a:rPr lang="en-US" sz="1600" dirty="0"/>
              <a:t>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700" y="1790700"/>
            <a:ext cx="23241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Mouse TLR8 is not activated by RNA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</p:spPr>
        <p:txBody>
          <a:bodyPr/>
          <a:lstStyle/>
          <a:p>
            <a:fld id="{1514301E-1100-D540-9196-2D07999440E5}" type="slidenum">
              <a:rPr lang="en-US" sz="1600" smtClean="0"/>
              <a:pPr/>
              <a:t>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69280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24719</TotalTime>
  <Words>2029</Words>
  <Application>Microsoft Office PowerPoint</Application>
  <PresentationFormat>On-screen Show (4:3)</PresentationFormat>
  <Paragraphs>376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ＭＳ Ｐゴシック</vt:lpstr>
      <vt:lpstr>Arial</vt:lpstr>
      <vt:lpstr>Calibri</vt:lpstr>
      <vt:lpstr>Century Gothic</vt:lpstr>
      <vt:lpstr>News Gothic MT</vt:lpstr>
      <vt:lpstr>Segoe UI</vt:lpstr>
      <vt:lpstr>Symbol</vt:lpstr>
      <vt:lpstr>Wingdings 2</vt:lpstr>
      <vt:lpstr>Breeze</vt:lpstr>
      <vt:lpstr>CS ChemDraw Drawing</vt:lpstr>
      <vt:lpstr>PowerPoint Presentation</vt:lpstr>
      <vt:lpstr>Disclosures </vt:lpstr>
      <vt:lpstr>Agenda </vt:lpstr>
      <vt:lpstr>Nucleic Acid Immunity  Defenses Against Foreign Nucleic Acids</vt:lpstr>
      <vt:lpstr>Agenda </vt:lpstr>
      <vt:lpstr>DNA-Sensing Immune Pathways</vt:lpstr>
      <vt:lpstr>Species Differences in DNA-Sensing Immune Pathways</vt:lpstr>
      <vt:lpstr>Species Differences in DNA-Sensing Immune Pathways</vt:lpstr>
      <vt:lpstr>RNA-Sensing Immune Pathways</vt:lpstr>
      <vt:lpstr>RNA-Sensing Immune Pathways</vt:lpstr>
      <vt:lpstr>Key Concepts </vt:lpstr>
      <vt:lpstr>Human Nucleic Acid Immunity:  Cell-Specificity (Examples) </vt:lpstr>
      <vt:lpstr>Agenda </vt:lpstr>
      <vt:lpstr>In vitro screening1</vt:lpstr>
      <vt:lpstr>Agenda </vt:lpstr>
      <vt:lpstr>In vivo screening</vt:lpstr>
      <vt:lpstr>Common Issues In The Preclinical Immunologic Evaluation Of RNA Or DNA</vt:lpstr>
      <vt:lpstr>ASO And RNAi Biology Are Determined Not By Design, But By Pharmacology</vt:lpstr>
      <vt:lpstr>Nucleic Acid Immunity:  Common Clinical Signs In Humans  </vt:lpstr>
      <vt:lpstr>Nucleic Acid Immunity:  Potential Clinical Signs In Humans  (esp. with LNP or oligo-conjugates) </vt:lpstr>
      <vt:lpstr>Issues to consider with formulations </vt:lpstr>
      <vt:lpstr>PowerPoint Presentation</vt:lpstr>
      <vt:lpstr>References/Further Reading</vt:lpstr>
      <vt:lpstr>The Immune System Is Smarter Than We Are!</vt:lpstr>
      <vt:lpstr>PowerPoint Presentation</vt:lpstr>
      <vt:lpstr>Questions?</vt:lpstr>
      <vt:lpstr>Back-up slides </vt:lpstr>
      <vt:lpstr>Nucleic Acid Immune Receptors Being Targeted In The Clinic</vt:lpstr>
      <vt:lpstr>How Are Self And Foreign Nucleic Acids Distinguished?</vt:lpstr>
      <vt:lpstr>CpG Methylation Does Not Abolish TLR9 Activation By Phosphorothioate (PS) Oligos  </vt:lpstr>
      <vt:lpstr>CpG-Free Polypyrimidines Induce Noncanonical TLR9 Response From Human Cells</vt:lpstr>
      <vt:lpstr>Different RNA Motifs Activate Human TLR7, TLR8</vt:lpstr>
      <vt:lpstr>Specific 2’OMe Modifications Can Suppress RNA-mediated TLR7/8 Activation</vt:lpstr>
      <vt:lpstr>Specific Single Chemical Modifications CAN Suppress RNA-mediated TLR7 And TLR8 Immune Effects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vaira</dc:creator>
  <cp:lastModifiedBy>Petra</cp:lastModifiedBy>
  <cp:revision>492</cp:revision>
  <cp:lastPrinted>2018-04-15T17:13:21Z</cp:lastPrinted>
  <dcterms:created xsi:type="dcterms:W3CDTF">2016-08-26T21:05:07Z</dcterms:created>
  <dcterms:modified xsi:type="dcterms:W3CDTF">2018-04-24T12:30:34Z</dcterms:modified>
</cp:coreProperties>
</file>